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9" r:id="rId1"/>
  </p:sldMasterIdLst>
  <p:notesMasterIdLst>
    <p:notesMasterId r:id="rId92"/>
  </p:notesMasterIdLst>
  <p:sldIdLst>
    <p:sldId id="256" r:id="rId2"/>
    <p:sldId id="283" r:id="rId3"/>
    <p:sldId id="284" r:id="rId4"/>
    <p:sldId id="259" r:id="rId5"/>
    <p:sldId id="260" r:id="rId6"/>
    <p:sldId id="272" r:id="rId7"/>
    <p:sldId id="280" r:id="rId8"/>
    <p:sldId id="261" r:id="rId9"/>
    <p:sldId id="277" r:id="rId10"/>
    <p:sldId id="268" r:id="rId11"/>
    <p:sldId id="269" r:id="rId12"/>
    <p:sldId id="281" r:id="rId13"/>
    <p:sldId id="263" r:id="rId14"/>
    <p:sldId id="266" r:id="rId15"/>
    <p:sldId id="273" r:id="rId16"/>
    <p:sldId id="274" r:id="rId17"/>
    <p:sldId id="275" r:id="rId18"/>
    <p:sldId id="267" r:id="rId19"/>
    <p:sldId id="262" r:id="rId20"/>
    <p:sldId id="265" r:id="rId21"/>
    <p:sldId id="270" r:id="rId22"/>
    <p:sldId id="271" r:id="rId23"/>
    <p:sldId id="348" r:id="rId24"/>
    <p:sldId id="278" r:id="rId25"/>
    <p:sldId id="279" r:id="rId26"/>
    <p:sldId id="293" r:id="rId27"/>
    <p:sldId id="451" r:id="rId28"/>
    <p:sldId id="452" r:id="rId29"/>
    <p:sldId id="432" r:id="rId30"/>
    <p:sldId id="308" r:id="rId31"/>
    <p:sldId id="331" r:id="rId32"/>
    <p:sldId id="332" r:id="rId33"/>
    <p:sldId id="333" r:id="rId34"/>
    <p:sldId id="453" r:id="rId35"/>
    <p:sldId id="454" r:id="rId36"/>
    <p:sldId id="433" r:id="rId37"/>
    <p:sldId id="434" r:id="rId38"/>
    <p:sldId id="435" r:id="rId39"/>
    <p:sldId id="436" r:id="rId40"/>
    <p:sldId id="437" r:id="rId41"/>
    <p:sldId id="430" r:id="rId42"/>
    <p:sldId id="431" r:id="rId43"/>
    <p:sldId id="455" r:id="rId44"/>
    <p:sldId id="310" r:id="rId45"/>
    <p:sldId id="307" r:id="rId46"/>
    <p:sldId id="438" r:id="rId47"/>
    <p:sldId id="456" r:id="rId48"/>
    <p:sldId id="311" r:id="rId49"/>
    <p:sldId id="312" r:id="rId50"/>
    <p:sldId id="313" r:id="rId51"/>
    <p:sldId id="440" r:id="rId52"/>
    <p:sldId id="439" r:id="rId53"/>
    <p:sldId id="314" r:id="rId54"/>
    <p:sldId id="315" r:id="rId55"/>
    <p:sldId id="441" r:id="rId56"/>
    <p:sldId id="442" r:id="rId57"/>
    <p:sldId id="445" r:id="rId58"/>
    <p:sldId id="443" r:id="rId59"/>
    <p:sldId id="444" r:id="rId60"/>
    <p:sldId id="316" r:id="rId61"/>
    <p:sldId id="317" r:id="rId62"/>
    <p:sldId id="318" r:id="rId63"/>
    <p:sldId id="319" r:id="rId64"/>
    <p:sldId id="320" r:id="rId65"/>
    <p:sldId id="321" r:id="rId66"/>
    <p:sldId id="305" r:id="rId67"/>
    <p:sldId id="322" r:id="rId68"/>
    <p:sldId id="457" r:id="rId69"/>
    <p:sldId id="323" r:id="rId70"/>
    <p:sldId id="446" r:id="rId71"/>
    <p:sldId id="447" r:id="rId72"/>
    <p:sldId id="448" r:id="rId73"/>
    <p:sldId id="458" r:id="rId74"/>
    <p:sldId id="324" r:id="rId75"/>
    <p:sldId id="325" r:id="rId76"/>
    <p:sldId id="302" r:id="rId77"/>
    <p:sldId id="459" r:id="rId78"/>
    <p:sldId id="326" r:id="rId79"/>
    <p:sldId id="294" r:id="rId80"/>
    <p:sldId id="327" r:id="rId81"/>
    <p:sldId id="295" r:id="rId82"/>
    <p:sldId id="449" r:id="rId83"/>
    <p:sldId id="450" r:id="rId84"/>
    <p:sldId id="460" r:id="rId85"/>
    <p:sldId id="296" r:id="rId86"/>
    <p:sldId id="297" r:id="rId87"/>
    <p:sldId id="303" r:id="rId88"/>
    <p:sldId id="304" r:id="rId89"/>
    <p:sldId id="461" r:id="rId90"/>
    <p:sldId id="264"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200" y="60"/>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123E6-CBAD-4129-A614-DF279EDE9AE7}"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636BC292-1A77-4344-BF74-2AA9BE15E6E4}">
      <dgm:prSet phldrT="[Text]"/>
      <dgm:spPr/>
      <dgm:t>
        <a:bodyPr/>
        <a:lstStyle/>
        <a:p>
          <a:r>
            <a:rPr lang="en-US" dirty="0"/>
            <a:t>Resident Indian</a:t>
          </a:r>
        </a:p>
      </dgm:t>
    </dgm:pt>
    <dgm:pt modelId="{E5E04068-F5B0-4E99-9609-B351F97525ED}" type="parTrans" cxnId="{69EADA99-F35D-4CD9-A782-22DF5E38E865}">
      <dgm:prSet/>
      <dgm:spPr/>
      <dgm:t>
        <a:bodyPr/>
        <a:lstStyle/>
        <a:p>
          <a:endParaRPr lang="en-US"/>
        </a:p>
      </dgm:t>
    </dgm:pt>
    <dgm:pt modelId="{100CA254-E36E-4DCD-AA0A-B58D2452C415}" type="sibTrans" cxnId="{69EADA99-F35D-4CD9-A782-22DF5E38E865}">
      <dgm:prSet/>
      <dgm:spPr/>
      <dgm:t>
        <a:bodyPr/>
        <a:lstStyle/>
        <a:p>
          <a:endParaRPr lang="en-US"/>
        </a:p>
      </dgm:t>
    </dgm:pt>
    <dgm:pt modelId="{A0926ACD-66CD-421C-9F62-F5728782AE2F}">
      <dgm:prSet phldrT="[Text]"/>
      <dgm:spPr/>
      <dgm:t>
        <a:bodyPr/>
        <a:lstStyle/>
        <a:p>
          <a:r>
            <a:rPr lang="en-US" dirty="0"/>
            <a:t>Stay in India for a Period of </a:t>
          </a:r>
          <a:r>
            <a:rPr lang="en-US" dirty="0" err="1"/>
            <a:t>atleast</a:t>
          </a:r>
          <a:r>
            <a:rPr lang="en-US" dirty="0"/>
            <a:t> 182 days in India [6(1)(a)]</a:t>
          </a:r>
        </a:p>
      </dgm:t>
    </dgm:pt>
    <dgm:pt modelId="{4187B2C6-B778-475A-A070-B841DF6EC364}" type="parTrans" cxnId="{FD1479AF-69BC-496C-A628-8C6BBFB3F284}">
      <dgm:prSet/>
      <dgm:spPr/>
      <dgm:t>
        <a:bodyPr/>
        <a:lstStyle/>
        <a:p>
          <a:endParaRPr lang="en-US"/>
        </a:p>
      </dgm:t>
    </dgm:pt>
    <dgm:pt modelId="{54FB8D3A-FB31-44C7-9751-F7B0BC6AA3A5}" type="sibTrans" cxnId="{FD1479AF-69BC-496C-A628-8C6BBFB3F284}">
      <dgm:prSet/>
      <dgm:spPr/>
      <dgm:t>
        <a:bodyPr/>
        <a:lstStyle/>
        <a:p>
          <a:endParaRPr lang="en-US"/>
        </a:p>
      </dgm:t>
    </dgm:pt>
    <dgm:pt modelId="{8B627158-6DAB-4ADB-AADC-41E5FE4D429D}">
      <dgm:prSet phldrT="[Text]"/>
      <dgm:spPr/>
      <dgm:t>
        <a:bodyPr/>
        <a:lstStyle/>
        <a:p>
          <a:r>
            <a:rPr lang="en-US" dirty="0"/>
            <a:t>or</a:t>
          </a:r>
        </a:p>
      </dgm:t>
    </dgm:pt>
    <dgm:pt modelId="{0F330CC7-8648-4C4E-9051-22A340718A3F}" type="parTrans" cxnId="{624B9EA3-ECB7-4F24-AB74-1B3754423B6E}">
      <dgm:prSet/>
      <dgm:spPr/>
      <dgm:t>
        <a:bodyPr/>
        <a:lstStyle/>
        <a:p>
          <a:endParaRPr lang="en-US"/>
        </a:p>
      </dgm:t>
    </dgm:pt>
    <dgm:pt modelId="{B2BDF18F-F17C-4236-AA55-1180CB51EF23}" type="sibTrans" cxnId="{624B9EA3-ECB7-4F24-AB74-1B3754423B6E}">
      <dgm:prSet/>
      <dgm:spPr/>
      <dgm:t>
        <a:bodyPr/>
        <a:lstStyle/>
        <a:p>
          <a:endParaRPr lang="en-US"/>
        </a:p>
      </dgm:t>
    </dgm:pt>
    <dgm:pt modelId="{4A0DB946-E42A-44AC-ADE4-BBE4354B44C7}">
      <dgm:prSet phldrT="[Text]"/>
      <dgm:spPr/>
      <dgm:t>
        <a:bodyPr/>
        <a:lstStyle/>
        <a:p>
          <a:r>
            <a:rPr lang="en-US" dirty="0"/>
            <a:t>[6(1)(c)] Stay in India for a period of at least</a:t>
          </a:r>
        </a:p>
        <a:p>
          <a:r>
            <a:rPr lang="en-US" dirty="0"/>
            <a:t>60 Days in the PY </a:t>
          </a:r>
        </a:p>
        <a:p>
          <a:endParaRPr lang="en-US" dirty="0"/>
        </a:p>
      </dgm:t>
    </dgm:pt>
    <dgm:pt modelId="{C0248D8E-4AC1-4F67-B286-BD76AFEB3D20}" type="parTrans" cxnId="{A2AAFC18-E0F5-46D5-8E03-A904B35D6689}">
      <dgm:prSet/>
      <dgm:spPr/>
      <dgm:t>
        <a:bodyPr/>
        <a:lstStyle/>
        <a:p>
          <a:endParaRPr lang="en-US"/>
        </a:p>
      </dgm:t>
    </dgm:pt>
    <dgm:pt modelId="{DD430443-AB8A-41BC-BCAC-B0990CA8E03C}" type="sibTrans" cxnId="{A2AAFC18-E0F5-46D5-8E03-A904B35D6689}">
      <dgm:prSet/>
      <dgm:spPr/>
      <dgm:t>
        <a:bodyPr/>
        <a:lstStyle/>
        <a:p>
          <a:endParaRPr lang="en-US"/>
        </a:p>
      </dgm:t>
    </dgm:pt>
    <dgm:pt modelId="{6C82413C-AB4F-4E64-BF4F-C84B97A7ECC0}">
      <dgm:prSet/>
      <dgm:spPr/>
      <dgm:t>
        <a:bodyPr/>
        <a:lstStyle/>
        <a:p>
          <a:r>
            <a:rPr lang="en-US" dirty="0"/>
            <a:t>And </a:t>
          </a:r>
        </a:p>
        <a:p>
          <a:r>
            <a:rPr lang="en-US" dirty="0"/>
            <a:t>At least 365 days in aggregate in the immediately preceding four years</a:t>
          </a:r>
        </a:p>
      </dgm:t>
    </dgm:pt>
    <dgm:pt modelId="{68EA900F-6631-420D-9EDB-4C62152DB57F}" type="sibTrans" cxnId="{9E29362F-2281-4230-A871-C836C9647806}">
      <dgm:prSet/>
      <dgm:spPr/>
      <dgm:t>
        <a:bodyPr/>
        <a:lstStyle/>
        <a:p>
          <a:endParaRPr lang="en-US"/>
        </a:p>
      </dgm:t>
    </dgm:pt>
    <dgm:pt modelId="{3743A203-C06F-4AD0-85CA-C603E44F4AE7}" type="parTrans" cxnId="{9E29362F-2281-4230-A871-C836C9647806}">
      <dgm:prSet/>
      <dgm:spPr/>
      <dgm:t>
        <a:bodyPr/>
        <a:lstStyle/>
        <a:p>
          <a:endParaRPr lang="en-US"/>
        </a:p>
      </dgm:t>
    </dgm:pt>
    <dgm:pt modelId="{98FBCA09-24CB-48F5-9FFE-D336A1CE54D4}" type="pres">
      <dgm:prSet presAssocID="{DB3123E6-CBAD-4129-A614-DF279EDE9AE7}" presName="hierChild1" presStyleCnt="0">
        <dgm:presLayoutVars>
          <dgm:orgChart val="1"/>
          <dgm:chPref val="1"/>
          <dgm:dir/>
          <dgm:animOne val="branch"/>
          <dgm:animLvl val="lvl"/>
          <dgm:resizeHandles/>
        </dgm:presLayoutVars>
      </dgm:prSet>
      <dgm:spPr/>
    </dgm:pt>
    <dgm:pt modelId="{816248C8-1601-4A3C-B125-FD10D1B1D8EA}" type="pres">
      <dgm:prSet presAssocID="{636BC292-1A77-4344-BF74-2AA9BE15E6E4}" presName="hierRoot1" presStyleCnt="0">
        <dgm:presLayoutVars>
          <dgm:hierBranch val="init"/>
        </dgm:presLayoutVars>
      </dgm:prSet>
      <dgm:spPr/>
    </dgm:pt>
    <dgm:pt modelId="{006E622C-37F2-4649-80B6-3F893AECDF12}" type="pres">
      <dgm:prSet presAssocID="{636BC292-1A77-4344-BF74-2AA9BE15E6E4}" presName="rootComposite1" presStyleCnt="0"/>
      <dgm:spPr/>
    </dgm:pt>
    <dgm:pt modelId="{593D4CD6-14E2-4458-8741-35DF0ACF1050}" type="pres">
      <dgm:prSet presAssocID="{636BC292-1A77-4344-BF74-2AA9BE15E6E4}" presName="rootText1" presStyleLbl="node0" presStyleIdx="0" presStyleCnt="1" custScaleX="88734" custScaleY="72210">
        <dgm:presLayoutVars>
          <dgm:chPref val="3"/>
        </dgm:presLayoutVars>
      </dgm:prSet>
      <dgm:spPr/>
    </dgm:pt>
    <dgm:pt modelId="{65105B00-D55E-4ACC-B616-19AE8CDBF5C2}" type="pres">
      <dgm:prSet presAssocID="{636BC292-1A77-4344-BF74-2AA9BE15E6E4}" presName="rootConnector1" presStyleLbl="node1" presStyleIdx="0" presStyleCnt="0"/>
      <dgm:spPr/>
    </dgm:pt>
    <dgm:pt modelId="{BD99CCCC-FBC0-42EB-A6CF-B1D5C7407EE1}" type="pres">
      <dgm:prSet presAssocID="{636BC292-1A77-4344-BF74-2AA9BE15E6E4}" presName="hierChild2" presStyleCnt="0"/>
      <dgm:spPr/>
    </dgm:pt>
    <dgm:pt modelId="{44A7BBFE-946D-47CA-8165-7C5501B4284E}" type="pres">
      <dgm:prSet presAssocID="{4187B2C6-B778-475A-A070-B841DF6EC364}" presName="Name37" presStyleLbl="parChTrans1D2" presStyleIdx="0" presStyleCnt="3"/>
      <dgm:spPr/>
    </dgm:pt>
    <dgm:pt modelId="{7E65B56A-9D6B-4576-B798-3B19EA628986}" type="pres">
      <dgm:prSet presAssocID="{A0926ACD-66CD-421C-9F62-F5728782AE2F}" presName="hierRoot2" presStyleCnt="0">
        <dgm:presLayoutVars>
          <dgm:hierBranch val="init"/>
        </dgm:presLayoutVars>
      </dgm:prSet>
      <dgm:spPr/>
    </dgm:pt>
    <dgm:pt modelId="{C8CE7152-10AD-47D3-8563-15FB07C17153}" type="pres">
      <dgm:prSet presAssocID="{A0926ACD-66CD-421C-9F62-F5728782AE2F}" presName="rootComposite" presStyleCnt="0"/>
      <dgm:spPr/>
    </dgm:pt>
    <dgm:pt modelId="{6A12F60F-0A7A-4488-98F9-FAAF214DA9D2}" type="pres">
      <dgm:prSet presAssocID="{A0926ACD-66CD-421C-9F62-F5728782AE2F}" presName="rootText" presStyleLbl="node2" presStyleIdx="0" presStyleCnt="3" custLinFactNeighborX="-29818" custLinFactNeighborY="3164">
        <dgm:presLayoutVars>
          <dgm:chPref val="3"/>
        </dgm:presLayoutVars>
      </dgm:prSet>
      <dgm:spPr/>
    </dgm:pt>
    <dgm:pt modelId="{63CC7946-0DDF-4C83-BABF-3C11B5A1B1A7}" type="pres">
      <dgm:prSet presAssocID="{A0926ACD-66CD-421C-9F62-F5728782AE2F}" presName="rootConnector" presStyleLbl="node2" presStyleIdx="0" presStyleCnt="3"/>
      <dgm:spPr/>
    </dgm:pt>
    <dgm:pt modelId="{963362DA-8A0B-4C20-AEF8-302659B47509}" type="pres">
      <dgm:prSet presAssocID="{A0926ACD-66CD-421C-9F62-F5728782AE2F}" presName="hierChild4" presStyleCnt="0"/>
      <dgm:spPr/>
    </dgm:pt>
    <dgm:pt modelId="{A41C8B77-4279-4B14-B853-8D7A94D68781}" type="pres">
      <dgm:prSet presAssocID="{A0926ACD-66CD-421C-9F62-F5728782AE2F}" presName="hierChild5" presStyleCnt="0"/>
      <dgm:spPr/>
    </dgm:pt>
    <dgm:pt modelId="{EDFA4143-1089-493D-B9E3-2B892ECC0360}" type="pres">
      <dgm:prSet presAssocID="{0F330CC7-8648-4C4E-9051-22A340718A3F}" presName="Name37" presStyleLbl="parChTrans1D2" presStyleIdx="1" presStyleCnt="3"/>
      <dgm:spPr/>
    </dgm:pt>
    <dgm:pt modelId="{05D678B2-1415-472A-A279-BAB4D57DC727}" type="pres">
      <dgm:prSet presAssocID="{8B627158-6DAB-4ADB-AADC-41E5FE4D429D}" presName="hierRoot2" presStyleCnt="0">
        <dgm:presLayoutVars>
          <dgm:hierBranch val="init"/>
        </dgm:presLayoutVars>
      </dgm:prSet>
      <dgm:spPr/>
    </dgm:pt>
    <dgm:pt modelId="{3EEBE7FF-BC6A-4369-AEDC-897DC6615B60}" type="pres">
      <dgm:prSet presAssocID="{8B627158-6DAB-4ADB-AADC-41E5FE4D429D}" presName="rootComposite" presStyleCnt="0"/>
      <dgm:spPr/>
    </dgm:pt>
    <dgm:pt modelId="{54C369F0-2415-4586-81C7-D0B222DDF016}" type="pres">
      <dgm:prSet presAssocID="{8B627158-6DAB-4ADB-AADC-41E5FE4D429D}" presName="rootText" presStyleLbl="node2" presStyleIdx="1" presStyleCnt="3" custScaleX="62023" custScaleY="66246">
        <dgm:presLayoutVars>
          <dgm:chPref val="3"/>
        </dgm:presLayoutVars>
      </dgm:prSet>
      <dgm:spPr/>
    </dgm:pt>
    <dgm:pt modelId="{B12564A0-58E0-43FF-B4F6-70C38767DCAA}" type="pres">
      <dgm:prSet presAssocID="{8B627158-6DAB-4ADB-AADC-41E5FE4D429D}" presName="rootConnector" presStyleLbl="node2" presStyleIdx="1" presStyleCnt="3"/>
      <dgm:spPr/>
    </dgm:pt>
    <dgm:pt modelId="{85805D1D-3A30-4AED-9CF5-A2372E42F14F}" type="pres">
      <dgm:prSet presAssocID="{8B627158-6DAB-4ADB-AADC-41E5FE4D429D}" presName="hierChild4" presStyleCnt="0"/>
      <dgm:spPr/>
    </dgm:pt>
    <dgm:pt modelId="{53D5874A-6974-4C32-8781-E4CFFE1856AC}" type="pres">
      <dgm:prSet presAssocID="{8B627158-6DAB-4ADB-AADC-41E5FE4D429D}" presName="hierChild5" presStyleCnt="0"/>
      <dgm:spPr/>
    </dgm:pt>
    <dgm:pt modelId="{0F0FC807-5943-4BF0-913F-3D5B7522638E}" type="pres">
      <dgm:prSet presAssocID="{C0248D8E-4AC1-4F67-B286-BD76AFEB3D20}" presName="Name37" presStyleLbl="parChTrans1D2" presStyleIdx="2" presStyleCnt="3"/>
      <dgm:spPr/>
    </dgm:pt>
    <dgm:pt modelId="{1D02440A-5845-40B1-8F85-9EE50CE4C5FD}" type="pres">
      <dgm:prSet presAssocID="{4A0DB946-E42A-44AC-ADE4-BBE4354B44C7}" presName="hierRoot2" presStyleCnt="0">
        <dgm:presLayoutVars>
          <dgm:hierBranch val="init"/>
        </dgm:presLayoutVars>
      </dgm:prSet>
      <dgm:spPr/>
    </dgm:pt>
    <dgm:pt modelId="{DB094820-A5FD-4FA9-A27D-710B202C6E70}" type="pres">
      <dgm:prSet presAssocID="{4A0DB946-E42A-44AC-ADE4-BBE4354B44C7}" presName="rootComposite" presStyleCnt="0"/>
      <dgm:spPr/>
    </dgm:pt>
    <dgm:pt modelId="{F4AED6C6-EBC9-473D-BB85-EC5EC2BBFF19}" type="pres">
      <dgm:prSet presAssocID="{4A0DB946-E42A-44AC-ADE4-BBE4354B44C7}" presName="rootText" presStyleLbl="node2" presStyleIdx="2" presStyleCnt="3" custLinFactNeighborX="31685" custLinFactNeighborY="7212">
        <dgm:presLayoutVars>
          <dgm:chPref val="3"/>
        </dgm:presLayoutVars>
      </dgm:prSet>
      <dgm:spPr/>
    </dgm:pt>
    <dgm:pt modelId="{5C2EC61A-9CF6-4B57-AFA1-ECB327039360}" type="pres">
      <dgm:prSet presAssocID="{4A0DB946-E42A-44AC-ADE4-BBE4354B44C7}" presName="rootConnector" presStyleLbl="node2" presStyleIdx="2" presStyleCnt="3"/>
      <dgm:spPr/>
    </dgm:pt>
    <dgm:pt modelId="{99B92E20-D110-4531-841A-6662222C26A6}" type="pres">
      <dgm:prSet presAssocID="{4A0DB946-E42A-44AC-ADE4-BBE4354B44C7}" presName="hierChild4" presStyleCnt="0"/>
      <dgm:spPr/>
    </dgm:pt>
    <dgm:pt modelId="{4BFA461F-91B0-44B7-A7D2-285871384846}" type="pres">
      <dgm:prSet presAssocID="{3743A203-C06F-4AD0-85CA-C603E44F4AE7}" presName="Name37" presStyleLbl="parChTrans1D3" presStyleIdx="0" presStyleCnt="1"/>
      <dgm:spPr/>
    </dgm:pt>
    <dgm:pt modelId="{DAB56BAF-197B-4F51-B62D-C69DC3B67EB1}" type="pres">
      <dgm:prSet presAssocID="{6C82413C-AB4F-4E64-BF4F-C84B97A7ECC0}" presName="hierRoot2" presStyleCnt="0">
        <dgm:presLayoutVars>
          <dgm:hierBranch val="init"/>
        </dgm:presLayoutVars>
      </dgm:prSet>
      <dgm:spPr/>
    </dgm:pt>
    <dgm:pt modelId="{29D7484E-94C6-48BC-8923-E86BEA09231D}" type="pres">
      <dgm:prSet presAssocID="{6C82413C-AB4F-4E64-BF4F-C84B97A7ECC0}" presName="rootComposite" presStyleCnt="0"/>
      <dgm:spPr/>
    </dgm:pt>
    <dgm:pt modelId="{3777A9F0-7CD8-4A9D-AAF7-2432A66181D2}" type="pres">
      <dgm:prSet presAssocID="{6C82413C-AB4F-4E64-BF4F-C84B97A7ECC0}" presName="rootText" presStyleLbl="node3" presStyleIdx="0" presStyleCnt="1" custLinFactNeighborX="10299" custLinFactNeighborY="-1062">
        <dgm:presLayoutVars>
          <dgm:chPref val="3"/>
        </dgm:presLayoutVars>
      </dgm:prSet>
      <dgm:spPr/>
    </dgm:pt>
    <dgm:pt modelId="{72EF53FB-B8F9-4327-9786-1A2F3A05F463}" type="pres">
      <dgm:prSet presAssocID="{6C82413C-AB4F-4E64-BF4F-C84B97A7ECC0}" presName="rootConnector" presStyleLbl="node3" presStyleIdx="0" presStyleCnt="1"/>
      <dgm:spPr/>
    </dgm:pt>
    <dgm:pt modelId="{C6E8950D-40AE-41B1-A17A-0EF42F8C12E2}" type="pres">
      <dgm:prSet presAssocID="{6C82413C-AB4F-4E64-BF4F-C84B97A7ECC0}" presName="hierChild4" presStyleCnt="0"/>
      <dgm:spPr/>
    </dgm:pt>
    <dgm:pt modelId="{AF6DF724-2149-43E3-8B61-D49EB0F2B333}" type="pres">
      <dgm:prSet presAssocID="{6C82413C-AB4F-4E64-BF4F-C84B97A7ECC0}" presName="hierChild5" presStyleCnt="0"/>
      <dgm:spPr/>
    </dgm:pt>
    <dgm:pt modelId="{57C6B004-FCC9-4C78-B980-8AA6442BA267}" type="pres">
      <dgm:prSet presAssocID="{4A0DB946-E42A-44AC-ADE4-BBE4354B44C7}" presName="hierChild5" presStyleCnt="0"/>
      <dgm:spPr/>
    </dgm:pt>
    <dgm:pt modelId="{252D6D49-8D7C-44D7-8FB1-DDC5E37DFEEF}" type="pres">
      <dgm:prSet presAssocID="{636BC292-1A77-4344-BF74-2AA9BE15E6E4}" presName="hierChild3" presStyleCnt="0"/>
      <dgm:spPr/>
    </dgm:pt>
  </dgm:ptLst>
  <dgm:cxnLst>
    <dgm:cxn modelId="{A2AAFC18-E0F5-46D5-8E03-A904B35D6689}" srcId="{636BC292-1A77-4344-BF74-2AA9BE15E6E4}" destId="{4A0DB946-E42A-44AC-ADE4-BBE4354B44C7}" srcOrd="2" destOrd="0" parTransId="{C0248D8E-4AC1-4F67-B286-BD76AFEB3D20}" sibTransId="{DD430443-AB8A-41BC-BCAC-B0990CA8E03C}"/>
    <dgm:cxn modelId="{790FCA1C-495D-4223-B16B-220A22F55CDB}" type="presOf" srcId="{4A0DB946-E42A-44AC-ADE4-BBE4354B44C7}" destId="{5C2EC61A-9CF6-4B57-AFA1-ECB327039360}" srcOrd="1" destOrd="0" presId="urn:microsoft.com/office/officeart/2005/8/layout/orgChart1"/>
    <dgm:cxn modelId="{9E29362F-2281-4230-A871-C836C9647806}" srcId="{4A0DB946-E42A-44AC-ADE4-BBE4354B44C7}" destId="{6C82413C-AB4F-4E64-BF4F-C84B97A7ECC0}" srcOrd="0" destOrd="0" parTransId="{3743A203-C06F-4AD0-85CA-C603E44F4AE7}" sibTransId="{68EA900F-6631-420D-9EDB-4C62152DB57F}"/>
    <dgm:cxn modelId="{D296714A-4B51-4E4F-8BF2-421E3ACF3526}" type="presOf" srcId="{C0248D8E-4AC1-4F67-B286-BD76AFEB3D20}" destId="{0F0FC807-5943-4BF0-913F-3D5B7522638E}" srcOrd="0" destOrd="0" presId="urn:microsoft.com/office/officeart/2005/8/layout/orgChart1"/>
    <dgm:cxn modelId="{0B65556E-EA8A-40F8-9D31-12DF68AC4907}" type="presOf" srcId="{636BC292-1A77-4344-BF74-2AA9BE15E6E4}" destId="{65105B00-D55E-4ACC-B616-19AE8CDBF5C2}" srcOrd="1" destOrd="0" presId="urn:microsoft.com/office/officeart/2005/8/layout/orgChart1"/>
    <dgm:cxn modelId="{095AFB73-4C5D-48F5-9536-4A4A72D4A27D}" type="presOf" srcId="{0F330CC7-8648-4C4E-9051-22A340718A3F}" destId="{EDFA4143-1089-493D-B9E3-2B892ECC0360}" srcOrd="0" destOrd="0" presId="urn:microsoft.com/office/officeart/2005/8/layout/orgChart1"/>
    <dgm:cxn modelId="{5F2B8F75-CABA-4D44-B84B-500390034CBF}" type="presOf" srcId="{636BC292-1A77-4344-BF74-2AA9BE15E6E4}" destId="{593D4CD6-14E2-4458-8741-35DF0ACF1050}" srcOrd="0" destOrd="0" presId="urn:microsoft.com/office/officeart/2005/8/layout/orgChart1"/>
    <dgm:cxn modelId="{EF0D8877-073B-44E4-9F4C-6A666F7CA6B2}" type="presOf" srcId="{A0926ACD-66CD-421C-9F62-F5728782AE2F}" destId="{6A12F60F-0A7A-4488-98F9-FAAF214DA9D2}" srcOrd="0" destOrd="0" presId="urn:microsoft.com/office/officeart/2005/8/layout/orgChart1"/>
    <dgm:cxn modelId="{C0327086-81F3-4B75-999D-15D4A09893EE}" type="presOf" srcId="{6C82413C-AB4F-4E64-BF4F-C84B97A7ECC0}" destId="{3777A9F0-7CD8-4A9D-AAF7-2432A66181D2}" srcOrd="0" destOrd="0" presId="urn:microsoft.com/office/officeart/2005/8/layout/orgChart1"/>
    <dgm:cxn modelId="{3D256998-0AC9-4BD5-8014-064B180A4036}" type="presOf" srcId="{A0926ACD-66CD-421C-9F62-F5728782AE2F}" destId="{63CC7946-0DDF-4C83-BABF-3C11B5A1B1A7}" srcOrd="1" destOrd="0" presId="urn:microsoft.com/office/officeart/2005/8/layout/orgChart1"/>
    <dgm:cxn modelId="{69EADA99-F35D-4CD9-A782-22DF5E38E865}" srcId="{DB3123E6-CBAD-4129-A614-DF279EDE9AE7}" destId="{636BC292-1A77-4344-BF74-2AA9BE15E6E4}" srcOrd="0" destOrd="0" parTransId="{E5E04068-F5B0-4E99-9609-B351F97525ED}" sibTransId="{100CA254-E36E-4DCD-AA0A-B58D2452C415}"/>
    <dgm:cxn modelId="{900D64A1-8E55-435A-9128-B6BF4834EF21}" type="presOf" srcId="{4187B2C6-B778-475A-A070-B841DF6EC364}" destId="{44A7BBFE-946D-47CA-8165-7C5501B4284E}" srcOrd="0" destOrd="0" presId="urn:microsoft.com/office/officeart/2005/8/layout/orgChart1"/>
    <dgm:cxn modelId="{624B9EA3-ECB7-4F24-AB74-1B3754423B6E}" srcId="{636BC292-1A77-4344-BF74-2AA9BE15E6E4}" destId="{8B627158-6DAB-4ADB-AADC-41E5FE4D429D}" srcOrd="1" destOrd="0" parTransId="{0F330CC7-8648-4C4E-9051-22A340718A3F}" sibTransId="{B2BDF18F-F17C-4236-AA55-1180CB51EF23}"/>
    <dgm:cxn modelId="{FD1479AF-69BC-496C-A628-8C6BBFB3F284}" srcId="{636BC292-1A77-4344-BF74-2AA9BE15E6E4}" destId="{A0926ACD-66CD-421C-9F62-F5728782AE2F}" srcOrd="0" destOrd="0" parTransId="{4187B2C6-B778-475A-A070-B841DF6EC364}" sibTransId="{54FB8D3A-FB31-44C7-9751-F7B0BC6AA3A5}"/>
    <dgm:cxn modelId="{6F5CE8C8-0AE8-49FD-A283-002E19672581}" type="presOf" srcId="{3743A203-C06F-4AD0-85CA-C603E44F4AE7}" destId="{4BFA461F-91B0-44B7-A7D2-285871384846}" srcOrd="0" destOrd="0" presId="urn:microsoft.com/office/officeart/2005/8/layout/orgChart1"/>
    <dgm:cxn modelId="{E324D4CE-3D17-472C-B25B-CE92BFD4E001}" type="presOf" srcId="{4A0DB946-E42A-44AC-ADE4-BBE4354B44C7}" destId="{F4AED6C6-EBC9-473D-BB85-EC5EC2BBFF19}" srcOrd="0" destOrd="0" presId="urn:microsoft.com/office/officeart/2005/8/layout/orgChart1"/>
    <dgm:cxn modelId="{4E9B29D3-883C-4C13-90C0-23171FEBC08B}" type="presOf" srcId="{8B627158-6DAB-4ADB-AADC-41E5FE4D429D}" destId="{54C369F0-2415-4586-81C7-D0B222DDF016}" srcOrd="0" destOrd="0" presId="urn:microsoft.com/office/officeart/2005/8/layout/orgChart1"/>
    <dgm:cxn modelId="{79977DD5-3C90-4A2B-90CB-BDCB643ABB07}" type="presOf" srcId="{6C82413C-AB4F-4E64-BF4F-C84B97A7ECC0}" destId="{72EF53FB-B8F9-4327-9786-1A2F3A05F463}" srcOrd="1" destOrd="0" presId="urn:microsoft.com/office/officeart/2005/8/layout/orgChart1"/>
    <dgm:cxn modelId="{64B226DC-EE92-4A07-B282-00920E4927E8}" type="presOf" srcId="{DB3123E6-CBAD-4129-A614-DF279EDE9AE7}" destId="{98FBCA09-24CB-48F5-9FFE-D336A1CE54D4}" srcOrd="0" destOrd="0" presId="urn:microsoft.com/office/officeart/2005/8/layout/orgChart1"/>
    <dgm:cxn modelId="{5588B2FA-0491-47EB-A2AA-6675DD48BDD4}" type="presOf" srcId="{8B627158-6DAB-4ADB-AADC-41E5FE4D429D}" destId="{B12564A0-58E0-43FF-B4F6-70C38767DCAA}" srcOrd="1" destOrd="0" presId="urn:microsoft.com/office/officeart/2005/8/layout/orgChart1"/>
    <dgm:cxn modelId="{71BC8BF9-0881-4845-83AD-A292731BFB13}" type="presParOf" srcId="{98FBCA09-24CB-48F5-9FFE-D336A1CE54D4}" destId="{816248C8-1601-4A3C-B125-FD10D1B1D8EA}" srcOrd="0" destOrd="0" presId="urn:microsoft.com/office/officeart/2005/8/layout/orgChart1"/>
    <dgm:cxn modelId="{E5514071-4952-45A9-8E0B-16D355CFCA05}" type="presParOf" srcId="{816248C8-1601-4A3C-B125-FD10D1B1D8EA}" destId="{006E622C-37F2-4649-80B6-3F893AECDF12}" srcOrd="0" destOrd="0" presId="urn:microsoft.com/office/officeart/2005/8/layout/orgChart1"/>
    <dgm:cxn modelId="{51BFDD58-0ABB-4D8E-8AF5-AF5FB43F8FC2}" type="presParOf" srcId="{006E622C-37F2-4649-80B6-3F893AECDF12}" destId="{593D4CD6-14E2-4458-8741-35DF0ACF1050}" srcOrd="0" destOrd="0" presId="urn:microsoft.com/office/officeart/2005/8/layout/orgChart1"/>
    <dgm:cxn modelId="{7EEBAB34-AD3F-42E4-9479-568B80B4445E}" type="presParOf" srcId="{006E622C-37F2-4649-80B6-3F893AECDF12}" destId="{65105B00-D55E-4ACC-B616-19AE8CDBF5C2}" srcOrd="1" destOrd="0" presId="urn:microsoft.com/office/officeart/2005/8/layout/orgChart1"/>
    <dgm:cxn modelId="{2860DE8D-E818-480F-AF85-E8BEB3D5EDA5}" type="presParOf" srcId="{816248C8-1601-4A3C-B125-FD10D1B1D8EA}" destId="{BD99CCCC-FBC0-42EB-A6CF-B1D5C7407EE1}" srcOrd="1" destOrd="0" presId="urn:microsoft.com/office/officeart/2005/8/layout/orgChart1"/>
    <dgm:cxn modelId="{93C18962-1623-4CF7-95F9-72E7F478818D}" type="presParOf" srcId="{BD99CCCC-FBC0-42EB-A6CF-B1D5C7407EE1}" destId="{44A7BBFE-946D-47CA-8165-7C5501B4284E}" srcOrd="0" destOrd="0" presId="urn:microsoft.com/office/officeart/2005/8/layout/orgChart1"/>
    <dgm:cxn modelId="{8D886A73-C137-43DE-8632-B1F7D950D74F}" type="presParOf" srcId="{BD99CCCC-FBC0-42EB-A6CF-B1D5C7407EE1}" destId="{7E65B56A-9D6B-4576-B798-3B19EA628986}" srcOrd="1" destOrd="0" presId="urn:microsoft.com/office/officeart/2005/8/layout/orgChart1"/>
    <dgm:cxn modelId="{287E29E4-14BB-44BA-ADE0-BB743CDF5D7C}" type="presParOf" srcId="{7E65B56A-9D6B-4576-B798-3B19EA628986}" destId="{C8CE7152-10AD-47D3-8563-15FB07C17153}" srcOrd="0" destOrd="0" presId="urn:microsoft.com/office/officeart/2005/8/layout/orgChart1"/>
    <dgm:cxn modelId="{B3B40D50-6C3F-4760-8504-0E95B44C6E38}" type="presParOf" srcId="{C8CE7152-10AD-47D3-8563-15FB07C17153}" destId="{6A12F60F-0A7A-4488-98F9-FAAF214DA9D2}" srcOrd="0" destOrd="0" presId="urn:microsoft.com/office/officeart/2005/8/layout/orgChart1"/>
    <dgm:cxn modelId="{284BD234-77F8-4417-BE84-EFB4E03243B6}" type="presParOf" srcId="{C8CE7152-10AD-47D3-8563-15FB07C17153}" destId="{63CC7946-0DDF-4C83-BABF-3C11B5A1B1A7}" srcOrd="1" destOrd="0" presId="urn:microsoft.com/office/officeart/2005/8/layout/orgChart1"/>
    <dgm:cxn modelId="{785769EB-D430-4421-93D6-3D6A2338554F}" type="presParOf" srcId="{7E65B56A-9D6B-4576-B798-3B19EA628986}" destId="{963362DA-8A0B-4C20-AEF8-302659B47509}" srcOrd="1" destOrd="0" presId="urn:microsoft.com/office/officeart/2005/8/layout/orgChart1"/>
    <dgm:cxn modelId="{2FFCAE42-334D-4366-A9C4-FFC2B960A1EF}" type="presParOf" srcId="{7E65B56A-9D6B-4576-B798-3B19EA628986}" destId="{A41C8B77-4279-4B14-B853-8D7A94D68781}" srcOrd="2" destOrd="0" presId="urn:microsoft.com/office/officeart/2005/8/layout/orgChart1"/>
    <dgm:cxn modelId="{5E0AD283-F7FD-4178-B5FF-DDA1EB6E215B}" type="presParOf" srcId="{BD99CCCC-FBC0-42EB-A6CF-B1D5C7407EE1}" destId="{EDFA4143-1089-493D-B9E3-2B892ECC0360}" srcOrd="2" destOrd="0" presId="urn:microsoft.com/office/officeart/2005/8/layout/orgChart1"/>
    <dgm:cxn modelId="{BF3DBFF6-239C-4606-BEEB-34E6693A6ADC}" type="presParOf" srcId="{BD99CCCC-FBC0-42EB-A6CF-B1D5C7407EE1}" destId="{05D678B2-1415-472A-A279-BAB4D57DC727}" srcOrd="3" destOrd="0" presId="urn:microsoft.com/office/officeart/2005/8/layout/orgChart1"/>
    <dgm:cxn modelId="{FE5AB155-54E7-42F2-B345-019A22F4F31B}" type="presParOf" srcId="{05D678B2-1415-472A-A279-BAB4D57DC727}" destId="{3EEBE7FF-BC6A-4369-AEDC-897DC6615B60}" srcOrd="0" destOrd="0" presId="urn:microsoft.com/office/officeart/2005/8/layout/orgChart1"/>
    <dgm:cxn modelId="{7434D0F7-DF69-4312-8BC1-1158541340D9}" type="presParOf" srcId="{3EEBE7FF-BC6A-4369-AEDC-897DC6615B60}" destId="{54C369F0-2415-4586-81C7-D0B222DDF016}" srcOrd="0" destOrd="0" presId="urn:microsoft.com/office/officeart/2005/8/layout/orgChart1"/>
    <dgm:cxn modelId="{A9500B2A-EF9D-4123-893A-1E9529EBE210}" type="presParOf" srcId="{3EEBE7FF-BC6A-4369-AEDC-897DC6615B60}" destId="{B12564A0-58E0-43FF-B4F6-70C38767DCAA}" srcOrd="1" destOrd="0" presId="urn:microsoft.com/office/officeart/2005/8/layout/orgChart1"/>
    <dgm:cxn modelId="{99CC5A15-E3DF-477E-917F-B44E72EA90E2}" type="presParOf" srcId="{05D678B2-1415-472A-A279-BAB4D57DC727}" destId="{85805D1D-3A30-4AED-9CF5-A2372E42F14F}" srcOrd="1" destOrd="0" presId="urn:microsoft.com/office/officeart/2005/8/layout/orgChart1"/>
    <dgm:cxn modelId="{BE1A69B0-78A8-4063-8E2E-196D8E1D5803}" type="presParOf" srcId="{05D678B2-1415-472A-A279-BAB4D57DC727}" destId="{53D5874A-6974-4C32-8781-E4CFFE1856AC}" srcOrd="2" destOrd="0" presId="urn:microsoft.com/office/officeart/2005/8/layout/orgChart1"/>
    <dgm:cxn modelId="{703FF49C-7FFA-485B-A415-3ACB20554E7E}" type="presParOf" srcId="{BD99CCCC-FBC0-42EB-A6CF-B1D5C7407EE1}" destId="{0F0FC807-5943-4BF0-913F-3D5B7522638E}" srcOrd="4" destOrd="0" presId="urn:microsoft.com/office/officeart/2005/8/layout/orgChart1"/>
    <dgm:cxn modelId="{C0F40AB3-2763-4044-B386-3696B65A0F62}" type="presParOf" srcId="{BD99CCCC-FBC0-42EB-A6CF-B1D5C7407EE1}" destId="{1D02440A-5845-40B1-8F85-9EE50CE4C5FD}" srcOrd="5" destOrd="0" presId="urn:microsoft.com/office/officeart/2005/8/layout/orgChart1"/>
    <dgm:cxn modelId="{8D7C6D9D-186E-489A-A5FA-44A8A9F2285B}" type="presParOf" srcId="{1D02440A-5845-40B1-8F85-9EE50CE4C5FD}" destId="{DB094820-A5FD-4FA9-A27D-710B202C6E70}" srcOrd="0" destOrd="0" presId="urn:microsoft.com/office/officeart/2005/8/layout/orgChart1"/>
    <dgm:cxn modelId="{4F4A7577-06F4-46C6-A7C4-AD14D2F07FC7}" type="presParOf" srcId="{DB094820-A5FD-4FA9-A27D-710B202C6E70}" destId="{F4AED6C6-EBC9-473D-BB85-EC5EC2BBFF19}" srcOrd="0" destOrd="0" presId="urn:microsoft.com/office/officeart/2005/8/layout/orgChart1"/>
    <dgm:cxn modelId="{A4F2D842-3888-4CEC-B154-0FE80A1B6727}" type="presParOf" srcId="{DB094820-A5FD-4FA9-A27D-710B202C6E70}" destId="{5C2EC61A-9CF6-4B57-AFA1-ECB327039360}" srcOrd="1" destOrd="0" presId="urn:microsoft.com/office/officeart/2005/8/layout/orgChart1"/>
    <dgm:cxn modelId="{4E8AAA65-D58C-48DF-A644-E5D405497D1B}" type="presParOf" srcId="{1D02440A-5845-40B1-8F85-9EE50CE4C5FD}" destId="{99B92E20-D110-4531-841A-6662222C26A6}" srcOrd="1" destOrd="0" presId="urn:microsoft.com/office/officeart/2005/8/layout/orgChart1"/>
    <dgm:cxn modelId="{FCF9F79F-26A3-465A-AD8F-DC4D1141E336}" type="presParOf" srcId="{99B92E20-D110-4531-841A-6662222C26A6}" destId="{4BFA461F-91B0-44B7-A7D2-285871384846}" srcOrd="0" destOrd="0" presId="urn:microsoft.com/office/officeart/2005/8/layout/orgChart1"/>
    <dgm:cxn modelId="{2105441A-1AD1-442C-920F-0F76803C443F}" type="presParOf" srcId="{99B92E20-D110-4531-841A-6662222C26A6}" destId="{DAB56BAF-197B-4F51-B62D-C69DC3B67EB1}" srcOrd="1" destOrd="0" presId="urn:microsoft.com/office/officeart/2005/8/layout/orgChart1"/>
    <dgm:cxn modelId="{E583735D-1AF1-4D0D-BD33-D4CB4EF05FDE}" type="presParOf" srcId="{DAB56BAF-197B-4F51-B62D-C69DC3B67EB1}" destId="{29D7484E-94C6-48BC-8923-E86BEA09231D}" srcOrd="0" destOrd="0" presId="urn:microsoft.com/office/officeart/2005/8/layout/orgChart1"/>
    <dgm:cxn modelId="{3A27961B-8E99-4821-BD82-01F3BE651760}" type="presParOf" srcId="{29D7484E-94C6-48BC-8923-E86BEA09231D}" destId="{3777A9F0-7CD8-4A9D-AAF7-2432A66181D2}" srcOrd="0" destOrd="0" presId="urn:microsoft.com/office/officeart/2005/8/layout/orgChart1"/>
    <dgm:cxn modelId="{7E57D362-4C4C-4485-B191-A72929162B73}" type="presParOf" srcId="{29D7484E-94C6-48BC-8923-E86BEA09231D}" destId="{72EF53FB-B8F9-4327-9786-1A2F3A05F463}" srcOrd="1" destOrd="0" presId="urn:microsoft.com/office/officeart/2005/8/layout/orgChart1"/>
    <dgm:cxn modelId="{4958DB7D-3BCF-4005-89D1-8FB6B1EC7C26}" type="presParOf" srcId="{DAB56BAF-197B-4F51-B62D-C69DC3B67EB1}" destId="{C6E8950D-40AE-41B1-A17A-0EF42F8C12E2}" srcOrd="1" destOrd="0" presId="urn:microsoft.com/office/officeart/2005/8/layout/orgChart1"/>
    <dgm:cxn modelId="{F7C11129-A9FC-47C6-892F-F466685B655D}" type="presParOf" srcId="{DAB56BAF-197B-4F51-B62D-C69DC3B67EB1}" destId="{AF6DF724-2149-43E3-8B61-D49EB0F2B333}" srcOrd="2" destOrd="0" presId="urn:microsoft.com/office/officeart/2005/8/layout/orgChart1"/>
    <dgm:cxn modelId="{F8EE0A45-E847-458C-A2B7-9F13B7A62523}" type="presParOf" srcId="{1D02440A-5845-40B1-8F85-9EE50CE4C5FD}" destId="{57C6B004-FCC9-4C78-B980-8AA6442BA267}" srcOrd="2" destOrd="0" presId="urn:microsoft.com/office/officeart/2005/8/layout/orgChart1"/>
    <dgm:cxn modelId="{BBC3CA91-550B-41CD-93B5-F3CB9CE733FD}" type="presParOf" srcId="{816248C8-1601-4A3C-B125-FD10D1B1D8EA}" destId="{252D6D49-8D7C-44D7-8FB1-DDC5E37DFEE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859D3-2F95-400B-BEF8-B666BEE34171}"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2E13DB12-0453-4721-8793-69AC3AB2BE3B}">
      <dgm:prSet phldrT="[Text]"/>
      <dgm:spPr/>
      <dgm:t>
        <a:bodyPr/>
        <a:lstStyle/>
        <a:p>
          <a:r>
            <a:rPr lang="en-US" dirty="0"/>
            <a:t>Indian Citizen </a:t>
          </a:r>
        </a:p>
        <a:p>
          <a:r>
            <a:rPr lang="en-US" dirty="0"/>
            <a:t>or </a:t>
          </a:r>
        </a:p>
        <a:p>
          <a:r>
            <a:rPr lang="en-US" dirty="0"/>
            <a:t>Person of Indian Origin</a:t>
          </a:r>
        </a:p>
      </dgm:t>
    </dgm:pt>
    <dgm:pt modelId="{5FC53705-5C02-477C-8227-755DA714C29E}" type="parTrans" cxnId="{462D2C14-7DA3-4620-B86A-226E8DFE4F6B}">
      <dgm:prSet/>
      <dgm:spPr/>
      <dgm:t>
        <a:bodyPr/>
        <a:lstStyle/>
        <a:p>
          <a:endParaRPr lang="en-US"/>
        </a:p>
      </dgm:t>
    </dgm:pt>
    <dgm:pt modelId="{8437291C-6F20-4A84-9CB1-EDA7B80A1E83}" type="sibTrans" cxnId="{462D2C14-7DA3-4620-B86A-226E8DFE4F6B}">
      <dgm:prSet/>
      <dgm:spPr/>
      <dgm:t>
        <a:bodyPr/>
        <a:lstStyle/>
        <a:p>
          <a:endParaRPr lang="en-US"/>
        </a:p>
      </dgm:t>
    </dgm:pt>
    <dgm:pt modelId="{5B626829-81C4-4880-A2A8-7304FC86B597}">
      <dgm:prSet phldrT="[Text]"/>
      <dgm:spPr/>
      <dgm:t>
        <a:bodyPr/>
        <a:lstStyle/>
        <a:p>
          <a:r>
            <a:rPr lang="en-US" dirty="0"/>
            <a:t>Comes on visit to India</a:t>
          </a:r>
        </a:p>
        <a:p>
          <a:r>
            <a:rPr lang="en-US" dirty="0"/>
            <a:t>&amp;</a:t>
          </a:r>
        </a:p>
        <a:p>
          <a:r>
            <a:rPr lang="en-US" dirty="0"/>
            <a:t>Has Total Income </a:t>
          </a:r>
          <a:r>
            <a:rPr lang="en-US" dirty="0" err="1"/>
            <a:t>excld</a:t>
          </a:r>
          <a:r>
            <a:rPr lang="en-US" dirty="0"/>
            <a:t>. Foreign Sourced:</a:t>
          </a:r>
        </a:p>
      </dgm:t>
    </dgm:pt>
    <dgm:pt modelId="{EDF552BB-F5B9-466C-8234-72B4A69E6FF2}" type="parTrans" cxnId="{8785BEBB-402A-477E-9938-A3A97CC6E300}">
      <dgm:prSet/>
      <dgm:spPr/>
      <dgm:t>
        <a:bodyPr/>
        <a:lstStyle/>
        <a:p>
          <a:endParaRPr lang="en-US"/>
        </a:p>
      </dgm:t>
    </dgm:pt>
    <dgm:pt modelId="{8DC044F7-D222-40B1-A671-6CFC07C57D7A}" type="sibTrans" cxnId="{8785BEBB-402A-477E-9938-A3A97CC6E300}">
      <dgm:prSet/>
      <dgm:spPr/>
      <dgm:t>
        <a:bodyPr/>
        <a:lstStyle/>
        <a:p>
          <a:endParaRPr lang="en-US"/>
        </a:p>
      </dgm:t>
    </dgm:pt>
    <dgm:pt modelId="{EA3D059A-1E72-4FDE-92FF-4F8535B3D219}" type="asst">
      <dgm:prSet/>
      <dgm:spPr/>
      <dgm:t>
        <a:bodyPr/>
        <a:lstStyle/>
        <a:p>
          <a:r>
            <a:rPr lang="en-US" dirty="0"/>
            <a:t>Exceeding Rs. 15 Lakhs </a:t>
          </a:r>
        </a:p>
      </dgm:t>
    </dgm:pt>
    <dgm:pt modelId="{1DD505A6-EC2A-447D-8A31-8F8B62367DE0}" type="parTrans" cxnId="{94A6DFD8-DB45-4818-82D9-0629D9E1B740}">
      <dgm:prSet/>
      <dgm:spPr/>
      <dgm:t>
        <a:bodyPr/>
        <a:lstStyle/>
        <a:p>
          <a:endParaRPr lang="en-US"/>
        </a:p>
      </dgm:t>
    </dgm:pt>
    <dgm:pt modelId="{6322AFE2-C766-4109-AC0F-99DAD281D649}" type="sibTrans" cxnId="{94A6DFD8-DB45-4818-82D9-0629D9E1B740}">
      <dgm:prSet/>
      <dgm:spPr/>
      <dgm:t>
        <a:bodyPr/>
        <a:lstStyle/>
        <a:p>
          <a:endParaRPr lang="en-US"/>
        </a:p>
      </dgm:t>
    </dgm:pt>
    <dgm:pt modelId="{627E9BA4-A88C-463F-B5D5-867EBFA2A555}" type="asst">
      <dgm:prSet/>
      <dgm:spPr/>
      <dgm:t>
        <a:bodyPr/>
        <a:lstStyle/>
        <a:p>
          <a:r>
            <a:rPr lang="en-US" dirty="0"/>
            <a:t>Not Exceeding Rs. 15 Lakhs</a:t>
          </a:r>
        </a:p>
      </dgm:t>
    </dgm:pt>
    <dgm:pt modelId="{82BC0E6D-7338-45CD-A018-E3290482A8A7}" type="parTrans" cxnId="{9CE4BCC8-D6F0-4B1A-8A73-5B57BE02DB9D}">
      <dgm:prSet/>
      <dgm:spPr/>
      <dgm:t>
        <a:bodyPr/>
        <a:lstStyle/>
        <a:p>
          <a:endParaRPr lang="en-US"/>
        </a:p>
      </dgm:t>
    </dgm:pt>
    <dgm:pt modelId="{00D47FF3-3BF7-4C3E-A25E-31132EA146D9}" type="sibTrans" cxnId="{9CE4BCC8-D6F0-4B1A-8A73-5B57BE02DB9D}">
      <dgm:prSet/>
      <dgm:spPr/>
      <dgm:t>
        <a:bodyPr/>
        <a:lstStyle/>
        <a:p>
          <a:endParaRPr lang="en-US"/>
        </a:p>
      </dgm:t>
    </dgm:pt>
    <dgm:pt modelId="{4537A020-F27D-40A9-AF65-46510D775B98}">
      <dgm:prSet/>
      <dgm:spPr/>
      <dgm:t>
        <a:bodyPr/>
        <a:lstStyle/>
        <a:p>
          <a:r>
            <a:rPr lang="en-US" dirty="0"/>
            <a:t>60 days Threshold is increased to 120 Days</a:t>
          </a:r>
        </a:p>
      </dgm:t>
    </dgm:pt>
    <dgm:pt modelId="{5AD29C4A-072A-4342-9BBF-D55AE313DF8B}" type="parTrans" cxnId="{887470CB-8141-4C6E-ADE3-D424CD245A9B}">
      <dgm:prSet/>
      <dgm:spPr/>
      <dgm:t>
        <a:bodyPr/>
        <a:lstStyle/>
        <a:p>
          <a:endParaRPr lang="en-US"/>
        </a:p>
      </dgm:t>
    </dgm:pt>
    <dgm:pt modelId="{06EA85C2-0FDC-411B-AD63-275A41FE6716}" type="sibTrans" cxnId="{887470CB-8141-4C6E-ADE3-D424CD245A9B}">
      <dgm:prSet/>
      <dgm:spPr/>
      <dgm:t>
        <a:bodyPr/>
        <a:lstStyle/>
        <a:p>
          <a:endParaRPr lang="en-US"/>
        </a:p>
      </dgm:t>
    </dgm:pt>
    <dgm:pt modelId="{D5D46248-A331-4F84-8FB1-727BF8C0B68E}">
      <dgm:prSet/>
      <dgm:spPr/>
      <dgm:t>
        <a:bodyPr/>
        <a:lstStyle/>
        <a:p>
          <a:r>
            <a:rPr lang="en-US" dirty="0"/>
            <a:t>60 days threshold is increased to 182 Days</a:t>
          </a:r>
        </a:p>
      </dgm:t>
    </dgm:pt>
    <dgm:pt modelId="{CF80E64D-045E-4609-89F9-79D9D57EDEB4}" type="parTrans" cxnId="{C3BFD6B0-74DA-4EAD-9171-F63ADB19992D}">
      <dgm:prSet/>
      <dgm:spPr/>
      <dgm:t>
        <a:bodyPr/>
        <a:lstStyle/>
        <a:p>
          <a:endParaRPr lang="en-US"/>
        </a:p>
      </dgm:t>
    </dgm:pt>
    <dgm:pt modelId="{AA70537B-9AFD-4DBD-AF93-43B6DA798234}" type="sibTrans" cxnId="{C3BFD6B0-74DA-4EAD-9171-F63ADB19992D}">
      <dgm:prSet/>
      <dgm:spPr/>
      <dgm:t>
        <a:bodyPr/>
        <a:lstStyle/>
        <a:p>
          <a:endParaRPr lang="en-US"/>
        </a:p>
      </dgm:t>
    </dgm:pt>
    <dgm:pt modelId="{CDE2BDFA-6A29-4217-AD72-1E33362F98DF}" type="pres">
      <dgm:prSet presAssocID="{968859D3-2F95-400B-BEF8-B666BEE34171}" presName="hierChild1" presStyleCnt="0">
        <dgm:presLayoutVars>
          <dgm:orgChart val="1"/>
          <dgm:chPref val="1"/>
          <dgm:dir/>
          <dgm:animOne val="branch"/>
          <dgm:animLvl val="lvl"/>
          <dgm:resizeHandles/>
        </dgm:presLayoutVars>
      </dgm:prSet>
      <dgm:spPr/>
    </dgm:pt>
    <dgm:pt modelId="{ACB3CF8E-E9EC-49B3-B69E-FA08C03FF9F8}" type="pres">
      <dgm:prSet presAssocID="{2E13DB12-0453-4721-8793-69AC3AB2BE3B}" presName="hierRoot1" presStyleCnt="0">
        <dgm:presLayoutVars>
          <dgm:hierBranch val="init"/>
        </dgm:presLayoutVars>
      </dgm:prSet>
      <dgm:spPr/>
    </dgm:pt>
    <dgm:pt modelId="{9869508E-CE50-4C3D-B253-8032B89EC10E}" type="pres">
      <dgm:prSet presAssocID="{2E13DB12-0453-4721-8793-69AC3AB2BE3B}" presName="rootComposite1" presStyleCnt="0"/>
      <dgm:spPr/>
    </dgm:pt>
    <dgm:pt modelId="{06103D7F-80FC-4A98-BF6C-417ACCAD0EC2}" type="pres">
      <dgm:prSet presAssocID="{2E13DB12-0453-4721-8793-69AC3AB2BE3B}" presName="rootText1" presStyleLbl="node0" presStyleIdx="0" presStyleCnt="1" custScaleX="138740" custScaleY="102038" custLinFactNeighborX="-3667" custLinFactNeighborY="78405">
        <dgm:presLayoutVars>
          <dgm:chPref val="3"/>
        </dgm:presLayoutVars>
      </dgm:prSet>
      <dgm:spPr/>
    </dgm:pt>
    <dgm:pt modelId="{A876F646-6145-481A-9182-BED522ACD833}" type="pres">
      <dgm:prSet presAssocID="{2E13DB12-0453-4721-8793-69AC3AB2BE3B}" presName="rootConnector1" presStyleLbl="node1" presStyleIdx="0" presStyleCnt="0"/>
      <dgm:spPr/>
    </dgm:pt>
    <dgm:pt modelId="{5D0A982A-AB46-42F6-B80B-0530A77EDBC2}" type="pres">
      <dgm:prSet presAssocID="{2E13DB12-0453-4721-8793-69AC3AB2BE3B}" presName="hierChild2" presStyleCnt="0"/>
      <dgm:spPr/>
    </dgm:pt>
    <dgm:pt modelId="{67AD6181-4088-4C3E-A866-74E089562E8E}" type="pres">
      <dgm:prSet presAssocID="{EDF552BB-F5B9-466C-8234-72B4A69E6FF2}" presName="Name37" presStyleLbl="parChTrans1D2" presStyleIdx="0" presStyleCnt="1"/>
      <dgm:spPr/>
    </dgm:pt>
    <dgm:pt modelId="{12C4FA76-FCA7-4C9D-B2FF-2CDE650188E1}" type="pres">
      <dgm:prSet presAssocID="{5B626829-81C4-4880-A2A8-7304FC86B597}" presName="hierRoot2" presStyleCnt="0">
        <dgm:presLayoutVars>
          <dgm:hierBranch val="init"/>
        </dgm:presLayoutVars>
      </dgm:prSet>
      <dgm:spPr/>
    </dgm:pt>
    <dgm:pt modelId="{CC9E91E0-6E7E-4975-86AF-B51C48623D31}" type="pres">
      <dgm:prSet presAssocID="{5B626829-81C4-4880-A2A8-7304FC86B597}" presName="rootComposite" presStyleCnt="0"/>
      <dgm:spPr/>
    </dgm:pt>
    <dgm:pt modelId="{D5872C41-8A48-4268-8008-616A7934C2C3}" type="pres">
      <dgm:prSet presAssocID="{5B626829-81C4-4880-A2A8-7304FC86B597}" presName="rootText" presStyleLbl="node2" presStyleIdx="0" presStyleCnt="1" custScaleX="214938" custLinFactNeighborX="-4338" custLinFactNeighborY="48591">
        <dgm:presLayoutVars>
          <dgm:chPref val="3"/>
        </dgm:presLayoutVars>
      </dgm:prSet>
      <dgm:spPr/>
    </dgm:pt>
    <dgm:pt modelId="{0E0414F7-AFBA-47F3-8E1E-BCDB2E979632}" type="pres">
      <dgm:prSet presAssocID="{5B626829-81C4-4880-A2A8-7304FC86B597}" presName="rootConnector" presStyleLbl="node2" presStyleIdx="0" presStyleCnt="1"/>
      <dgm:spPr/>
    </dgm:pt>
    <dgm:pt modelId="{8F5CDB0E-6830-4DA7-9CD7-FE23151AB900}" type="pres">
      <dgm:prSet presAssocID="{5B626829-81C4-4880-A2A8-7304FC86B597}" presName="hierChild4" presStyleCnt="0"/>
      <dgm:spPr/>
    </dgm:pt>
    <dgm:pt modelId="{0DDBAED1-F179-4F39-85B9-78D9A94F98C7}" type="pres">
      <dgm:prSet presAssocID="{5B626829-81C4-4880-A2A8-7304FC86B597}" presName="hierChild5" presStyleCnt="0"/>
      <dgm:spPr/>
    </dgm:pt>
    <dgm:pt modelId="{7F4BEB47-F038-4FFD-AED0-4D77A156541F}" type="pres">
      <dgm:prSet presAssocID="{1DD505A6-EC2A-447D-8A31-8F8B62367DE0}" presName="Name111" presStyleLbl="parChTrans1D3" presStyleIdx="0" presStyleCnt="2"/>
      <dgm:spPr/>
    </dgm:pt>
    <dgm:pt modelId="{B2483AD9-E538-4D10-AABE-91753F4724E2}" type="pres">
      <dgm:prSet presAssocID="{EA3D059A-1E72-4FDE-92FF-4F8535B3D219}" presName="hierRoot3" presStyleCnt="0">
        <dgm:presLayoutVars>
          <dgm:hierBranch val="init"/>
        </dgm:presLayoutVars>
      </dgm:prSet>
      <dgm:spPr/>
    </dgm:pt>
    <dgm:pt modelId="{72B31B72-D0EB-470E-B9D9-66D86A22EF1F}" type="pres">
      <dgm:prSet presAssocID="{EA3D059A-1E72-4FDE-92FF-4F8535B3D219}" presName="rootComposite3" presStyleCnt="0"/>
      <dgm:spPr/>
    </dgm:pt>
    <dgm:pt modelId="{4FA543FE-7224-48B1-8BED-E86E69CA976D}" type="pres">
      <dgm:prSet presAssocID="{EA3D059A-1E72-4FDE-92FF-4F8535B3D219}" presName="rootText3" presStyleLbl="asst2" presStyleIdx="0" presStyleCnt="2" custScaleX="111954" custScaleY="59604">
        <dgm:presLayoutVars>
          <dgm:chPref val="3"/>
        </dgm:presLayoutVars>
      </dgm:prSet>
      <dgm:spPr/>
    </dgm:pt>
    <dgm:pt modelId="{BAC29960-C286-406D-A5DC-C1833D538549}" type="pres">
      <dgm:prSet presAssocID="{EA3D059A-1E72-4FDE-92FF-4F8535B3D219}" presName="rootConnector3" presStyleLbl="asst2" presStyleIdx="0" presStyleCnt="2"/>
      <dgm:spPr/>
    </dgm:pt>
    <dgm:pt modelId="{B9F28435-2CA2-4D46-800B-6BF53B2D613C}" type="pres">
      <dgm:prSet presAssocID="{EA3D059A-1E72-4FDE-92FF-4F8535B3D219}" presName="hierChild6" presStyleCnt="0"/>
      <dgm:spPr/>
    </dgm:pt>
    <dgm:pt modelId="{A7A32102-D24A-4666-B970-F1E699243313}" type="pres">
      <dgm:prSet presAssocID="{5AD29C4A-072A-4342-9BBF-D55AE313DF8B}" presName="Name37" presStyleLbl="parChTrans1D4" presStyleIdx="0" presStyleCnt="2"/>
      <dgm:spPr/>
    </dgm:pt>
    <dgm:pt modelId="{49B05436-1C05-4BF8-BC18-0C776B7E3614}" type="pres">
      <dgm:prSet presAssocID="{4537A020-F27D-40A9-AF65-46510D775B98}" presName="hierRoot2" presStyleCnt="0">
        <dgm:presLayoutVars>
          <dgm:hierBranch val="init"/>
        </dgm:presLayoutVars>
      </dgm:prSet>
      <dgm:spPr/>
    </dgm:pt>
    <dgm:pt modelId="{AC50CC4C-B582-4FBD-8AD9-4F64FE598A9F}" type="pres">
      <dgm:prSet presAssocID="{4537A020-F27D-40A9-AF65-46510D775B98}" presName="rootComposite" presStyleCnt="0"/>
      <dgm:spPr/>
    </dgm:pt>
    <dgm:pt modelId="{064A5E1F-C721-411B-82F2-A393D7F378A5}" type="pres">
      <dgm:prSet presAssocID="{4537A020-F27D-40A9-AF65-46510D775B98}" presName="rootText" presStyleLbl="node4" presStyleIdx="0" presStyleCnt="2" custLinFactNeighborX="-62483" custLinFactNeighborY="-36119">
        <dgm:presLayoutVars>
          <dgm:chPref val="3"/>
        </dgm:presLayoutVars>
      </dgm:prSet>
      <dgm:spPr/>
    </dgm:pt>
    <dgm:pt modelId="{58EC941F-B797-444D-85B8-789C5284CF25}" type="pres">
      <dgm:prSet presAssocID="{4537A020-F27D-40A9-AF65-46510D775B98}" presName="rootConnector" presStyleLbl="node4" presStyleIdx="0" presStyleCnt="2"/>
      <dgm:spPr/>
    </dgm:pt>
    <dgm:pt modelId="{214CE283-2474-416D-90DF-51F5F4CCC9B1}" type="pres">
      <dgm:prSet presAssocID="{4537A020-F27D-40A9-AF65-46510D775B98}" presName="hierChild4" presStyleCnt="0"/>
      <dgm:spPr/>
    </dgm:pt>
    <dgm:pt modelId="{98E3D6E7-B2B0-4560-AC4F-1C3C4653DD76}" type="pres">
      <dgm:prSet presAssocID="{4537A020-F27D-40A9-AF65-46510D775B98}" presName="hierChild5" presStyleCnt="0"/>
      <dgm:spPr/>
    </dgm:pt>
    <dgm:pt modelId="{634841DC-4CA3-4ADB-AF6A-F3F104A4426A}" type="pres">
      <dgm:prSet presAssocID="{EA3D059A-1E72-4FDE-92FF-4F8535B3D219}" presName="hierChild7" presStyleCnt="0"/>
      <dgm:spPr/>
    </dgm:pt>
    <dgm:pt modelId="{9760E781-6BAC-475E-A0C2-280A04CE4415}" type="pres">
      <dgm:prSet presAssocID="{82BC0E6D-7338-45CD-A018-E3290482A8A7}" presName="Name111" presStyleLbl="parChTrans1D3" presStyleIdx="1" presStyleCnt="2"/>
      <dgm:spPr/>
    </dgm:pt>
    <dgm:pt modelId="{8332766A-8709-4659-93A0-88DA6D6B20B6}" type="pres">
      <dgm:prSet presAssocID="{627E9BA4-A88C-463F-B5D5-867EBFA2A555}" presName="hierRoot3" presStyleCnt="0">
        <dgm:presLayoutVars>
          <dgm:hierBranch val="init"/>
        </dgm:presLayoutVars>
      </dgm:prSet>
      <dgm:spPr/>
    </dgm:pt>
    <dgm:pt modelId="{54770AED-8126-4E16-803F-488B70BF897C}" type="pres">
      <dgm:prSet presAssocID="{627E9BA4-A88C-463F-B5D5-867EBFA2A555}" presName="rootComposite3" presStyleCnt="0"/>
      <dgm:spPr/>
    </dgm:pt>
    <dgm:pt modelId="{1BD68CA4-47BF-4541-B00C-1710337056DF}" type="pres">
      <dgm:prSet presAssocID="{627E9BA4-A88C-463F-B5D5-867EBFA2A555}" presName="rootText3" presStyleLbl="asst2" presStyleIdx="1" presStyleCnt="2" custScaleX="119642" custScaleY="60201" custLinFactNeighborX="25004" custLinFactNeighborY="-661">
        <dgm:presLayoutVars>
          <dgm:chPref val="3"/>
        </dgm:presLayoutVars>
      </dgm:prSet>
      <dgm:spPr/>
    </dgm:pt>
    <dgm:pt modelId="{2142C022-04D2-4422-BA13-1DEBCF979C9D}" type="pres">
      <dgm:prSet presAssocID="{627E9BA4-A88C-463F-B5D5-867EBFA2A555}" presName="rootConnector3" presStyleLbl="asst2" presStyleIdx="1" presStyleCnt="2"/>
      <dgm:spPr/>
    </dgm:pt>
    <dgm:pt modelId="{BEA7691B-CDC1-4438-98A2-5B6D7FF4B4DC}" type="pres">
      <dgm:prSet presAssocID="{627E9BA4-A88C-463F-B5D5-867EBFA2A555}" presName="hierChild6" presStyleCnt="0"/>
      <dgm:spPr/>
    </dgm:pt>
    <dgm:pt modelId="{11240E32-3D5B-413C-996F-370CBF5DE63A}" type="pres">
      <dgm:prSet presAssocID="{CF80E64D-045E-4609-89F9-79D9D57EDEB4}" presName="Name37" presStyleLbl="parChTrans1D4" presStyleIdx="1" presStyleCnt="2"/>
      <dgm:spPr/>
    </dgm:pt>
    <dgm:pt modelId="{3B6D928A-DA5E-4A00-837F-96DBBC585BEF}" type="pres">
      <dgm:prSet presAssocID="{D5D46248-A331-4F84-8FB1-727BF8C0B68E}" presName="hierRoot2" presStyleCnt="0">
        <dgm:presLayoutVars>
          <dgm:hierBranch val="init"/>
        </dgm:presLayoutVars>
      </dgm:prSet>
      <dgm:spPr/>
    </dgm:pt>
    <dgm:pt modelId="{FF64EC04-447A-4147-AA9C-6E997A230AD3}" type="pres">
      <dgm:prSet presAssocID="{D5D46248-A331-4F84-8FB1-727BF8C0B68E}" presName="rootComposite" presStyleCnt="0"/>
      <dgm:spPr/>
    </dgm:pt>
    <dgm:pt modelId="{F2939FD8-EBFD-4640-8978-CC5169EA6DF8}" type="pres">
      <dgm:prSet presAssocID="{D5D46248-A331-4F84-8FB1-727BF8C0B68E}" presName="rootText" presStyleLbl="node4" presStyleIdx="1" presStyleCnt="2" custLinFactNeighborX="-39941" custLinFactNeighborY="-30532">
        <dgm:presLayoutVars>
          <dgm:chPref val="3"/>
        </dgm:presLayoutVars>
      </dgm:prSet>
      <dgm:spPr/>
    </dgm:pt>
    <dgm:pt modelId="{4AC641DD-63E1-49FD-B2C5-F14B0DFF50E5}" type="pres">
      <dgm:prSet presAssocID="{D5D46248-A331-4F84-8FB1-727BF8C0B68E}" presName="rootConnector" presStyleLbl="node4" presStyleIdx="1" presStyleCnt="2"/>
      <dgm:spPr/>
    </dgm:pt>
    <dgm:pt modelId="{AC450099-F574-43F2-84D1-41FE32F22BE8}" type="pres">
      <dgm:prSet presAssocID="{D5D46248-A331-4F84-8FB1-727BF8C0B68E}" presName="hierChild4" presStyleCnt="0"/>
      <dgm:spPr/>
    </dgm:pt>
    <dgm:pt modelId="{0C69F2FD-44C1-4F36-A5EF-502DFFE5B560}" type="pres">
      <dgm:prSet presAssocID="{D5D46248-A331-4F84-8FB1-727BF8C0B68E}" presName="hierChild5" presStyleCnt="0"/>
      <dgm:spPr/>
    </dgm:pt>
    <dgm:pt modelId="{9C01B869-B33D-4CF2-8714-D786F482B502}" type="pres">
      <dgm:prSet presAssocID="{627E9BA4-A88C-463F-B5D5-867EBFA2A555}" presName="hierChild7" presStyleCnt="0"/>
      <dgm:spPr/>
    </dgm:pt>
    <dgm:pt modelId="{E546DFE8-EEF6-445D-B081-9F922CFA56B7}" type="pres">
      <dgm:prSet presAssocID="{2E13DB12-0453-4721-8793-69AC3AB2BE3B}" presName="hierChild3" presStyleCnt="0"/>
      <dgm:spPr/>
    </dgm:pt>
  </dgm:ptLst>
  <dgm:cxnLst>
    <dgm:cxn modelId="{DC813D00-7DB9-46CA-9255-4641092D646E}" type="presOf" srcId="{4537A020-F27D-40A9-AF65-46510D775B98}" destId="{064A5E1F-C721-411B-82F2-A393D7F378A5}" srcOrd="0" destOrd="0" presId="urn:microsoft.com/office/officeart/2005/8/layout/orgChart1"/>
    <dgm:cxn modelId="{C8CF4005-2461-435F-9A73-6C1C88022827}" type="presOf" srcId="{5AD29C4A-072A-4342-9BBF-D55AE313DF8B}" destId="{A7A32102-D24A-4666-B970-F1E699243313}" srcOrd="0" destOrd="0" presId="urn:microsoft.com/office/officeart/2005/8/layout/orgChart1"/>
    <dgm:cxn modelId="{462D2C14-7DA3-4620-B86A-226E8DFE4F6B}" srcId="{968859D3-2F95-400B-BEF8-B666BEE34171}" destId="{2E13DB12-0453-4721-8793-69AC3AB2BE3B}" srcOrd="0" destOrd="0" parTransId="{5FC53705-5C02-477C-8227-755DA714C29E}" sibTransId="{8437291C-6F20-4A84-9CB1-EDA7B80A1E83}"/>
    <dgm:cxn modelId="{F83B0960-542E-4E10-8219-B6614F98107B}" type="presOf" srcId="{EA3D059A-1E72-4FDE-92FF-4F8535B3D219}" destId="{4FA543FE-7224-48B1-8BED-E86E69CA976D}" srcOrd="0" destOrd="0" presId="urn:microsoft.com/office/officeart/2005/8/layout/orgChart1"/>
    <dgm:cxn modelId="{5128CA51-CDA3-4EAA-9D4D-0F70565CE873}" type="presOf" srcId="{EA3D059A-1E72-4FDE-92FF-4F8535B3D219}" destId="{BAC29960-C286-406D-A5DC-C1833D538549}" srcOrd="1" destOrd="0" presId="urn:microsoft.com/office/officeart/2005/8/layout/orgChart1"/>
    <dgm:cxn modelId="{FFB4B456-E7E0-4BFF-A6D5-D77BC05869DD}" type="presOf" srcId="{82BC0E6D-7338-45CD-A018-E3290482A8A7}" destId="{9760E781-6BAC-475E-A0C2-280A04CE4415}" srcOrd="0" destOrd="0" presId="urn:microsoft.com/office/officeart/2005/8/layout/orgChart1"/>
    <dgm:cxn modelId="{163E8C78-CAE1-4424-89FC-F1FD9AF976C3}" type="presOf" srcId="{627E9BA4-A88C-463F-B5D5-867EBFA2A555}" destId="{2142C022-04D2-4422-BA13-1DEBCF979C9D}" srcOrd="1" destOrd="0" presId="urn:microsoft.com/office/officeart/2005/8/layout/orgChart1"/>
    <dgm:cxn modelId="{B3E10C87-681B-4F3F-94DF-5827668738F3}" type="presOf" srcId="{D5D46248-A331-4F84-8FB1-727BF8C0B68E}" destId="{4AC641DD-63E1-49FD-B2C5-F14B0DFF50E5}" srcOrd="1" destOrd="0" presId="urn:microsoft.com/office/officeart/2005/8/layout/orgChart1"/>
    <dgm:cxn modelId="{2D91808D-8BBA-46DF-B1D5-D0DF02C39CBA}" type="presOf" srcId="{1DD505A6-EC2A-447D-8A31-8F8B62367DE0}" destId="{7F4BEB47-F038-4FFD-AED0-4D77A156541F}" srcOrd="0" destOrd="0" presId="urn:microsoft.com/office/officeart/2005/8/layout/orgChart1"/>
    <dgm:cxn modelId="{243A5B92-9FED-49DD-80C1-DC396E781A06}" type="presOf" srcId="{5B626829-81C4-4880-A2A8-7304FC86B597}" destId="{0E0414F7-AFBA-47F3-8E1E-BCDB2E979632}" srcOrd="1" destOrd="0" presId="urn:microsoft.com/office/officeart/2005/8/layout/orgChart1"/>
    <dgm:cxn modelId="{603E91A0-9B12-43B3-9E1C-2EE0304BF6D1}" type="presOf" srcId="{627E9BA4-A88C-463F-B5D5-867EBFA2A555}" destId="{1BD68CA4-47BF-4541-B00C-1710337056DF}" srcOrd="0" destOrd="0" presId="urn:microsoft.com/office/officeart/2005/8/layout/orgChart1"/>
    <dgm:cxn modelId="{DC774EA3-622B-4F1D-90B9-0C23A309FEE4}" type="presOf" srcId="{4537A020-F27D-40A9-AF65-46510D775B98}" destId="{58EC941F-B797-444D-85B8-789C5284CF25}" srcOrd="1" destOrd="0" presId="urn:microsoft.com/office/officeart/2005/8/layout/orgChart1"/>
    <dgm:cxn modelId="{D5D929AB-B934-4BEC-B9D7-7C8103742634}" type="presOf" srcId="{D5D46248-A331-4F84-8FB1-727BF8C0B68E}" destId="{F2939FD8-EBFD-4640-8978-CC5169EA6DF8}" srcOrd="0" destOrd="0" presId="urn:microsoft.com/office/officeart/2005/8/layout/orgChart1"/>
    <dgm:cxn modelId="{C3BFD6B0-74DA-4EAD-9171-F63ADB19992D}" srcId="{627E9BA4-A88C-463F-B5D5-867EBFA2A555}" destId="{D5D46248-A331-4F84-8FB1-727BF8C0B68E}" srcOrd="0" destOrd="0" parTransId="{CF80E64D-045E-4609-89F9-79D9D57EDEB4}" sibTransId="{AA70537B-9AFD-4DBD-AF93-43B6DA798234}"/>
    <dgm:cxn modelId="{8785BEBB-402A-477E-9938-A3A97CC6E300}" srcId="{2E13DB12-0453-4721-8793-69AC3AB2BE3B}" destId="{5B626829-81C4-4880-A2A8-7304FC86B597}" srcOrd="0" destOrd="0" parTransId="{EDF552BB-F5B9-466C-8234-72B4A69E6FF2}" sibTransId="{8DC044F7-D222-40B1-A671-6CFC07C57D7A}"/>
    <dgm:cxn modelId="{C1F021BE-0B6C-48B8-A722-BB7AC45B82BE}" type="presOf" srcId="{5B626829-81C4-4880-A2A8-7304FC86B597}" destId="{D5872C41-8A48-4268-8008-616A7934C2C3}" srcOrd="0" destOrd="0" presId="urn:microsoft.com/office/officeart/2005/8/layout/orgChart1"/>
    <dgm:cxn modelId="{7C8918C0-CCB4-4BE2-82FD-94FB576AFC37}" type="presOf" srcId="{968859D3-2F95-400B-BEF8-B666BEE34171}" destId="{CDE2BDFA-6A29-4217-AD72-1E33362F98DF}" srcOrd="0" destOrd="0" presId="urn:microsoft.com/office/officeart/2005/8/layout/orgChart1"/>
    <dgm:cxn modelId="{9CE4BCC8-D6F0-4B1A-8A73-5B57BE02DB9D}" srcId="{5B626829-81C4-4880-A2A8-7304FC86B597}" destId="{627E9BA4-A88C-463F-B5D5-867EBFA2A555}" srcOrd="1" destOrd="0" parTransId="{82BC0E6D-7338-45CD-A018-E3290482A8A7}" sibTransId="{00D47FF3-3BF7-4C3E-A25E-31132EA146D9}"/>
    <dgm:cxn modelId="{887470CB-8141-4C6E-ADE3-D424CD245A9B}" srcId="{EA3D059A-1E72-4FDE-92FF-4F8535B3D219}" destId="{4537A020-F27D-40A9-AF65-46510D775B98}" srcOrd="0" destOrd="0" parTransId="{5AD29C4A-072A-4342-9BBF-D55AE313DF8B}" sibTransId="{06EA85C2-0FDC-411B-AD63-275A41FE6716}"/>
    <dgm:cxn modelId="{F06B08D1-DEA0-4FB5-AA0A-3D77DF29486A}" type="presOf" srcId="{2E13DB12-0453-4721-8793-69AC3AB2BE3B}" destId="{06103D7F-80FC-4A98-BF6C-417ACCAD0EC2}" srcOrd="0" destOrd="0" presId="urn:microsoft.com/office/officeart/2005/8/layout/orgChart1"/>
    <dgm:cxn modelId="{94A6DFD8-DB45-4818-82D9-0629D9E1B740}" srcId="{5B626829-81C4-4880-A2A8-7304FC86B597}" destId="{EA3D059A-1E72-4FDE-92FF-4F8535B3D219}" srcOrd="0" destOrd="0" parTransId="{1DD505A6-EC2A-447D-8A31-8F8B62367DE0}" sibTransId="{6322AFE2-C766-4109-AC0F-99DAD281D649}"/>
    <dgm:cxn modelId="{C6D7C9E9-0BA9-4568-960B-83373AA75E1B}" type="presOf" srcId="{EDF552BB-F5B9-466C-8234-72B4A69E6FF2}" destId="{67AD6181-4088-4C3E-A866-74E089562E8E}" srcOrd="0" destOrd="0" presId="urn:microsoft.com/office/officeart/2005/8/layout/orgChart1"/>
    <dgm:cxn modelId="{CCE50DF6-FDE9-402E-B7EB-2941E35D191A}" type="presOf" srcId="{CF80E64D-045E-4609-89F9-79D9D57EDEB4}" destId="{11240E32-3D5B-413C-996F-370CBF5DE63A}" srcOrd="0" destOrd="0" presId="urn:microsoft.com/office/officeart/2005/8/layout/orgChart1"/>
    <dgm:cxn modelId="{7C078CFA-CBD1-41C4-871D-95E633CF5F4C}" type="presOf" srcId="{2E13DB12-0453-4721-8793-69AC3AB2BE3B}" destId="{A876F646-6145-481A-9182-BED522ACD833}" srcOrd="1" destOrd="0" presId="urn:microsoft.com/office/officeart/2005/8/layout/orgChart1"/>
    <dgm:cxn modelId="{3D48FDC0-0CCF-4B8F-822C-6BDDCC0D1C0A}" type="presParOf" srcId="{CDE2BDFA-6A29-4217-AD72-1E33362F98DF}" destId="{ACB3CF8E-E9EC-49B3-B69E-FA08C03FF9F8}" srcOrd="0" destOrd="0" presId="urn:microsoft.com/office/officeart/2005/8/layout/orgChart1"/>
    <dgm:cxn modelId="{88E0D546-89CE-423B-A03F-9263D0A1C6B0}" type="presParOf" srcId="{ACB3CF8E-E9EC-49B3-B69E-FA08C03FF9F8}" destId="{9869508E-CE50-4C3D-B253-8032B89EC10E}" srcOrd="0" destOrd="0" presId="urn:microsoft.com/office/officeart/2005/8/layout/orgChart1"/>
    <dgm:cxn modelId="{A1B1E105-1663-4E01-9EE7-A17D7E501F52}" type="presParOf" srcId="{9869508E-CE50-4C3D-B253-8032B89EC10E}" destId="{06103D7F-80FC-4A98-BF6C-417ACCAD0EC2}" srcOrd="0" destOrd="0" presId="urn:microsoft.com/office/officeart/2005/8/layout/orgChart1"/>
    <dgm:cxn modelId="{F23BD96B-5275-42DD-8F92-4DA9159C1A95}" type="presParOf" srcId="{9869508E-CE50-4C3D-B253-8032B89EC10E}" destId="{A876F646-6145-481A-9182-BED522ACD833}" srcOrd="1" destOrd="0" presId="urn:microsoft.com/office/officeart/2005/8/layout/orgChart1"/>
    <dgm:cxn modelId="{9EEAABC8-2242-48E5-B5CC-417440210B6C}" type="presParOf" srcId="{ACB3CF8E-E9EC-49B3-B69E-FA08C03FF9F8}" destId="{5D0A982A-AB46-42F6-B80B-0530A77EDBC2}" srcOrd="1" destOrd="0" presId="urn:microsoft.com/office/officeart/2005/8/layout/orgChart1"/>
    <dgm:cxn modelId="{4E19FA4B-075C-401D-A795-066592FDDBEF}" type="presParOf" srcId="{5D0A982A-AB46-42F6-B80B-0530A77EDBC2}" destId="{67AD6181-4088-4C3E-A866-74E089562E8E}" srcOrd="0" destOrd="0" presId="urn:microsoft.com/office/officeart/2005/8/layout/orgChart1"/>
    <dgm:cxn modelId="{50AC5123-A28E-4A87-BDE4-12D6793D58D3}" type="presParOf" srcId="{5D0A982A-AB46-42F6-B80B-0530A77EDBC2}" destId="{12C4FA76-FCA7-4C9D-B2FF-2CDE650188E1}" srcOrd="1" destOrd="0" presId="urn:microsoft.com/office/officeart/2005/8/layout/orgChart1"/>
    <dgm:cxn modelId="{DD21C4E8-CD57-4ED9-98C9-CCD098FA5F5C}" type="presParOf" srcId="{12C4FA76-FCA7-4C9D-B2FF-2CDE650188E1}" destId="{CC9E91E0-6E7E-4975-86AF-B51C48623D31}" srcOrd="0" destOrd="0" presId="urn:microsoft.com/office/officeart/2005/8/layout/orgChart1"/>
    <dgm:cxn modelId="{1EB788E6-EA9B-4694-9743-58084A6EF339}" type="presParOf" srcId="{CC9E91E0-6E7E-4975-86AF-B51C48623D31}" destId="{D5872C41-8A48-4268-8008-616A7934C2C3}" srcOrd="0" destOrd="0" presId="urn:microsoft.com/office/officeart/2005/8/layout/orgChart1"/>
    <dgm:cxn modelId="{C773F354-4E00-4887-A1BF-8129356D8E14}" type="presParOf" srcId="{CC9E91E0-6E7E-4975-86AF-B51C48623D31}" destId="{0E0414F7-AFBA-47F3-8E1E-BCDB2E979632}" srcOrd="1" destOrd="0" presId="urn:microsoft.com/office/officeart/2005/8/layout/orgChart1"/>
    <dgm:cxn modelId="{FA593D78-D2E4-4F14-928A-85C24B70E878}" type="presParOf" srcId="{12C4FA76-FCA7-4C9D-B2FF-2CDE650188E1}" destId="{8F5CDB0E-6830-4DA7-9CD7-FE23151AB900}" srcOrd="1" destOrd="0" presId="urn:microsoft.com/office/officeart/2005/8/layout/orgChart1"/>
    <dgm:cxn modelId="{66BE6752-01E4-4694-A0FE-664BAC590E0B}" type="presParOf" srcId="{12C4FA76-FCA7-4C9D-B2FF-2CDE650188E1}" destId="{0DDBAED1-F179-4F39-85B9-78D9A94F98C7}" srcOrd="2" destOrd="0" presId="urn:microsoft.com/office/officeart/2005/8/layout/orgChart1"/>
    <dgm:cxn modelId="{15AA5556-1A07-445D-9B06-43EE619D65CB}" type="presParOf" srcId="{0DDBAED1-F179-4F39-85B9-78D9A94F98C7}" destId="{7F4BEB47-F038-4FFD-AED0-4D77A156541F}" srcOrd="0" destOrd="0" presId="urn:microsoft.com/office/officeart/2005/8/layout/orgChart1"/>
    <dgm:cxn modelId="{6BF744DA-AE9D-41FE-B30F-1EB9718373A7}" type="presParOf" srcId="{0DDBAED1-F179-4F39-85B9-78D9A94F98C7}" destId="{B2483AD9-E538-4D10-AABE-91753F4724E2}" srcOrd="1" destOrd="0" presId="urn:microsoft.com/office/officeart/2005/8/layout/orgChart1"/>
    <dgm:cxn modelId="{2B855434-AF54-4D0E-9AF8-7CFB56F9AC10}" type="presParOf" srcId="{B2483AD9-E538-4D10-AABE-91753F4724E2}" destId="{72B31B72-D0EB-470E-B9D9-66D86A22EF1F}" srcOrd="0" destOrd="0" presId="urn:microsoft.com/office/officeart/2005/8/layout/orgChart1"/>
    <dgm:cxn modelId="{748F06CD-53FF-456D-B073-E09E6E2D252B}" type="presParOf" srcId="{72B31B72-D0EB-470E-B9D9-66D86A22EF1F}" destId="{4FA543FE-7224-48B1-8BED-E86E69CA976D}" srcOrd="0" destOrd="0" presId="urn:microsoft.com/office/officeart/2005/8/layout/orgChart1"/>
    <dgm:cxn modelId="{CFC47E89-BC40-44E9-91E7-082BC7E94B68}" type="presParOf" srcId="{72B31B72-D0EB-470E-B9D9-66D86A22EF1F}" destId="{BAC29960-C286-406D-A5DC-C1833D538549}" srcOrd="1" destOrd="0" presId="urn:microsoft.com/office/officeart/2005/8/layout/orgChart1"/>
    <dgm:cxn modelId="{ED951F75-D708-49C7-A408-25D6C0678AAA}" type="presParOf" srcId="{B2483AD9-E538-4D10-AABE-91753F4724E2}" destId="{B9F28435-2CA2-4D46-800B-6BF53B2D613C}" srcOrd="1" destOrd="0" presId="urn:microsoft.com/office/officeart/2005/8/layout/orgChart1"/>
    <dgm:cxn modelId="{36718FBF-2658-455C-8AB3-936561D2786B}" type="presParOf" srcId="{B9F28435-2CA2-4D46-800B-6BF53B2D613C}" destId="{A7A32102-D24A-4666-B970-F1E699243313}" srcOrd="0" destOrd="0" presId="urn:microsoft.com/office/officeart/2005/8/layout/orgChart1"/>
    <dgm:cxn modelId="{AEB2AACC-7718-4E32-91D0-786C2F6ECEEE}" type="presParOf" srcId="{B9F28435-2CA2-4D46-800B-6BF53B2D613C}" destId="{49B05436-1C05-4BF8-BC18-0C776B7E3614}" srcOrd="1" destOrd="0" presId="urn:microsoft.com/office/officeart/2005/8/layout/orgChart1"/>
    <dgm:cxn modelId="{AA1A2B00-3E9D-464A-A1CD-DA594857143A}" type="presParOf" srcId="{49B05436-1C05-4BF8-BC18-0C776B7E3614}" destId="{AC50CC4C-B582-4FBD-8AD9-4F64FE598A9F}" srcOrd="0" destOrd="0" presId="urn:microsoft.com/office/officeart/2005/8/layout/orgChart1"/>
    <dgm:cxn modelId="{30811292-D36C-4ABB-B8A1-034EE2AE31DA}" type="presParOf" srcId="{AC50CC4C-B582-4FBD-8AD9-4F64FE598A9F}" destId="{064A5E1F-C721-411B-82F2-A393D7F378A5}" srcOrd="0" destOrd="0" presId="urn:microsoft.com/office/officeart/2005/8/layout/orgChart1"/>
    <dgm:cxn modelId="{8DBBA3CA-3ECD-41C5-9CE6-6DDFC4954948}" type="presParOf" srcId="{AC50CC4C-B582-4FBD-8AD9-4F64FE598A9F}" destId="{58EC941F-B797-444D-85B8-789C5284CF25}" srcOrd="1" destOrd="0" presId="urn:microsoft.com/office/officeart/2005/8/layout/orgChart1"/>
    <dgm:cxn modelId="{EB30C342-69C3-4C41-8C38-676F94AFA864}" type="presParOf" srcId="{49B05436-1C05-4BF8-BC18-0C776B7E3614}" destId="{214CE283-2474-416D-90DF-51F5F4CCC9B1}" srcOrd="1" destOrd="0" presId="urn:microsoft.com/office/officeart/2005/8/layout/orgChart1"/>
    <dgm:cxn modelId="{5A83B44A-739B-4094-9A12-FEAD1AD3D183}" type="presParOf" srcId="{49B05436-1C05-4BF8-BC18-0C776B7E3614}" destId="{98E3D6E7-B2B0-4560-AC4F-1C3C4653DD76}" srcOrd="2" destOrd="0" presId="urn:microsoft.com/office/officeart/2005/8/layout/orgChart1"/>
    <dgm:cxn modelId="{2DAECDA1-AB45-42ED-8C86-5ECC2CF82EC2}" type="presParOf" srcId="{B2483AD9-E538-4D10-AABE-91753F4724E2}" destId="{634841DC-4CA3-4ADB-AF6A-F3F104A4426A}" srcOrd="2" destOrd="0" presId="urn:microsoft.com/office/officeart/2005/8/layout/orgChart1"/>
    <dgm:cxn modelId="{C9518BA3-0FFA-4FDF-A76F-9409EE9B9511}" type="presParOf" srcId="{0DDBAED1-F179-4F39-85B9-78D9A94F98C7}" destId="{9760E781-6BAC-475E-A0C2-280A04CE4415}" srcOrd="2" destOrd="0" presId="urn:microsoft.com/office/officeart/2005/8/layout/orgChart1"/>
    <dgm:cxn modelId="{8F127039-C3AB-4953-8BED-12DBAF019885}" type="presParOf" srcId="{0DDBAED1-F179-4F39-85B9-78D9A94F98C7}" destId="{8332766A-8709-4659-93A0-88DA6D6B20B6}" srcOrd="3" destOrd="0" presId="urn:microsoft.com/office/officeart/2005/8/layout/orgChart1"/>
    <dgm:cxn modelId="{B23CB3A4-FABD-4DAA-909D-9B593F3F41D8}" type="presParOf" srcId="{8332766A-8709-4659-93A0-88DA6D6B20B6}" destId="{54770AED-8126-4E16-803F-488B70BF897C}" srcOrd="0" destOrd="0" presId="urn:microsoft.com/office/officeart/2005/8/layout/orgChart1"/>
    <dgm:cxn modelId="{18299A15-24F1-4545-8ADE-FAC4F5189949}" type="presParOf" srcId="{54770AED-8126-4E16-803F-488B70BF897C}" destId="{1BD68CA4-47BF-4541-B00C-1710337056DF}" srcOrd="0" destOrd="0" presId="urn:microsoft.com/office/officeart/2005/8/layout/orgChart1"/>
    <dgm:cxn modelId="{DF9AD898-2A39-46DD-858B-85CEE21591BB}" type="presParOf" srcId="{54770AED-8126-4E16-803F-488B70BF897C}" destId="{2142C022-04D2-4422-BA13-1DEBCF979C9D}" srcOrd="1" destOrd="0" presId="urn:microsoft.com/office/officeart/2005/8/layout/orgChart1"/>
    <dgm:cxn modelId="{7AFEB147-E1B1-432B-944D-C8CA4BC874F9}" type="presParOf" srcId="{8332766A-8709-4659-93A0-88DA6D6B20B6}" destId="{BEA7691B-CDC1-4438-98A2-5B6D7FF4B4DC}" srcOrd="1" destOrd="0" presId="urn:microsoft.com/office/officeart/2005/8/layout/orgChart1"/>
    <dgm:cxn modelId="{2245D739-743F-48B4-BA10-861FA65A7A31}" type="presParOf" srcId="{BEA7691B-CDC1-4438-98A2-5B6D7FF4B4DC}" destId="{11240E32-3D5B-413C-996F-370CBF5DE63A}" srcOrd="0" destOrd="0" presId="urn:microsoft.com/office/officeart/2005/8/layout/orgChart1"/>
    <dgm:cxn modelId="{9AEF07C9-6410-4D39-A12C-8C7E2F6C61FC}" type="presParOf" srcId="{BEA7691B-CDC1-4438-98A2-5B6D7FF4B4DC}" destId="{3B6D928A-DA5E-4A00-837F-96DBBC585BEF}" srcOrd="1" destOrd="0" presId="urn:microsoft.com/office/officeart/2005/8/layout/orgChart1"/>
    <dgm:cxn modelId="{26DCEE4D-1340-416B-8F95-571E47C8F563}" type="presParOf" srcId="{3B6D928A-DA5E-4A00-837F-96DBBC585BEF}" destId="{FF64EC04-447A-4147-AA9C-6E997A230AD3}" srcOrd="0" destOrd="0" presId="urn:microsoft.com/office/officeart/2005/8/layout/orgChart1"/>
    <dgm:cxn modelId="{3C96FF4B-6291-4E95-8F6E-5ED2C026D1E7}" type="presParOf" srcId="{FF64EC04-447A-4147-AA9C-6E997A230AD3}" destId="{F2939FD8-EBFD-4640-8978-CC5169EA6DF8}" srcOrd="0" destOrd="0" presId="urn:microsoft.com/office/officeart/2005/8/layout/orgChart1"/>
    <dgm:cxn modelId="{4F32A2C9-CF92-4908-BE65-0CF2CE757699}" type="presParOf" srcId="{FF64EC04-447A-4147-AA9C-6E997A230AD3}" destId="{4AC641DD-63E1-49FD-B2C5-F14B0DFF50E5}" srcOrd="1" destOrd="0" presId="urn:microsoft.com/office/officeart/2005/8/layout/orgChart1"/>
    <dgm:cxn modelId="{3DA009CD-2374-4F2D-8C25-E8470C8C515F}" type="presParOf" srcId="{3B6D928A-DA5E-4A00-837F-96DBBC585BEF}" destId="{AC450099-F574-43F2-84D1-41FE32F22BE8}" srcOrd="1" destOrd="0" presId="urn:microsoft.com/office/officeart/2005/8/layout/orgChart1"/>
    <dgm:cxn modelId="{C0667023-CA7A-40DB-B9FA-3F759C24C448}" type="presParOf" srcId="{3B6D928A-DA5E-4A00-837F-96DBBC585BEF}" destId="{0C69F2FD-44C1-4F36-A5EF-502DFFE5B560}" srcOrd="2" destOrd="0" presId="urn:microsoft.com/office/officeart/2005/8/layout/orgChart1"/>
    <dgm:cxn modelId="{5F38EB74-CF15-4665-958E-279AFA04BB3B}" type="presParOf" srcId="{8332766A-8709-4659-93A0-88DA6D6B20B6}" destId="{9C01B869-B33D-4CF2-8714-D786F482B502}" srcOrd="2" destOrd="0" presId="urn:microsoft.com/office/officeart/2005/8/layout/orgChart1"/>
    <dgm:cxn modelId="{F70C3D99-BA3E-475D-A33B-03FA5D4CA914}" type="presParOf" srcId="{ACB3CF8E-E9EC-49B3-B69E-FA08C03FF9F8}" destId="{E546DFE8-EEF6-445D-B081-9F922CFA56B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AE3FD-7DBF-4B94-A73A-C1844173AB3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IN"/>
        </a:p>
      </dgm:t>
    </dgm:pt>
    <dgm:pt modelId="{42438FF9-5CA9-4A38-9823-88CE673B576D}">
      <dgm:prSet phldrT="[Text]"/>
      <dgm:spPr/>
      <dgm:t>
        <a:bodyPr/>
        <a:lstStyle/>
        <a:p>
          <a:r>
            <a:rPr lang="en-US" dirty="0" err="1"/>
            <a:t>Assessee</a:t>
          </a:r>
          <a:r>
            <a:rPr lang="en-US" dirty="0"/>
            <a:t> was held to be Non – Resident for the stated Reasons:</a:t>
          </a:r>
          <a:endParaRPr lang="en-IN" dirty="0"/>
        </a:p>
      </dgm:t>
    </dgm:pt>
    <dgm:pt modelId="{738A3655-B482-403C-A14F-C456E6C91BC5}" type="parTrans" cxnId="{29766FD7-DC2B-4F4D-B51A-53C815761AB1}">
      <dgm:prSet/>
      <dgm:spPr/>
      <dgm:t>
        <a:bodyPr/>
        <a:lstStyle/>
        <a:p>
          <a:endParaRPr lang="en-IN"/>
        </a:p>
      </dgm:t>
    </dgm:pt>
    <dgm:pt modelId="{05EC719B-2B7C-412A-8B9C-6ECE9D5D0452}" type="sibTrans" cxnId="{29766FD7-DC2B-4F4D-B51A-53C815761AB1}">
      <dgm:prSet/>
      <dgm:spPr/>
      <dgm:t>
        <a:bodyPr/>
        <a:lstStyle/>
        <a:p>
          <a:endParaRPr lang="en-IN"/>
        </a:p>
      </dgm:t>
    </dgm:pt>
    <dgm:pt modelId="{0E4E3F1C-70A6-4AD9-A56E-B42F44510CFC}">
      <dgm:prSet phldrT="[Text]"/>
      <dgm:spPr/>
      <dgm:t>
        <a:bodyPr/>
        <a:lstStyle/>
        <a:p>
          <a:r>
            <a:rPr lang="en-US" dirty="0"/>
            <a:t>The period from 18.08.2004 to 06.09.2004 is for the purposes of Visit to India (Explanation (b) to section 6(1 )(c) will be applicable)</a:t>
          </a:r>
          <a:endParaRPr lang="en-IN" dirty="0"/>
        </a:p>
      </dgm:t>
    </dgm:pt>
    <dgm:pt modelId="{8F280FC2-9693-4002-9C05-EBA63B6A34BC}" type="parTrans" cxnId="{D2C08ACD-57AE-4A9D-8897-5780385AE045}">
      <dgm:prSet/>
      <dgm:spPr/>
      <dgm:t>
        <a:bodyPr/>
        <a:lstStyle/>
        <a:p>
          <a:endParaRPr lang="en-IN"/>
        </a:p>
      </dgm:t>
    </dgm:pt>
    <dgm:pt modelId="{64A848C4-C80E-49ED-8309-8AF9BB7DAF16}" type="sibTrans" cxnId="{D2C08ACD-57AE-4A9D-8897-5780385AE045}">
      <dgm:prSet/>
      <dgm:spPr/>
      <dgm:t>
        <a:bodyPr/>
        <a:lstStyle/>
        <a:p>
          <a:endParaRPr lang="en-IN"/>
        </a:p>
      </dgm:t>
    </dgm:pt>
    <dgm:pt modelId="{63A7FE5A-5283-40E3-B872-1973E37A5CFA}">
      <dgm:prSet phldrT="[Text]"/>
      <dgm:spPr/>
      <dgm:t>
        <a:bodyPr/>
        <a:lstStyle/>
        <a:p>
          <a:r>
            <a:rPr lang="en-US" dirty="0"/>
            <a:t>Considering the Legislative history (reference to IT Act, 1922) period of stay on a visit to India is not to be considered for the limit of 60 days as mentioned in section 6(1 )(c)</a:t>
          </a:r>
          <a:endParaRPr lang="en-IN" dirty="0"/>
        </a:p>
      </dgm:t>
    </dgm:pt>
    <dgm:pt modelId="{8578066A-6D50-4702-BF59-AE4A81B1131B}" type="parTrans" cxnId="{06A7BA19-3C50-4E16-925A-F45F9BD4474A}">
      <dgm:prSet/>
      <dgm:spPr/>
      <dgm:t>
        <a:bodyPr/>
        <a:lstStyle/>
        <a:p>
          <a:endParaRPr lang="en-IN"/>
        </a:p>
      </dgm:t>
    </dgm:pt>
    <dgm:pt modelId="{1966307E-FA64-4D42-8444-405945EB6BC3}" type="sibTrans" cxnId="{06A7BA19-3C50-4E16-925A-F45F9BD4474A}">
      <dgm:prSet/>
      <dgm:spPr/>
      <dgm:t>
        <a:bodyPr/>
        <a:lstStyle/>
        <a:p>
          <a:endParaRPr lang="en-IN"/>
        </a:p>
      </dgm:t>
    </dgm:pt>
    <dgm:pt modelId="{A5642D86-30B5-421E-BAC3-B31CFB0BB2AE}">
      <dgm:prSet phldrT="[Text]"/>
      <dgm:spPr/>
      <dgm:t>
        <a:bodyPr/>
        <a:lstStyle/>
        <a:p>
          <a:r>
            <a:rPr lang="en-US" dirty="0"/>
            <a:t>section 9 of the General Clauses Act, the first in a series of days is to be excluded if the word 'from' is used. In the instant case, if the first day, i.e., 31-1-2005 was excluded then the period of stay would be 59 days.</a:t>
          </a:r>
          <a:endParaRPr lang="en-IN" dirty="0"/>
        </a:p>
      </dgm:t>
    </dgm:pt>
    <dgm:pt modelId="{C4A0E272-08C6-418D-98E7-CCE9891A633F}" type="parTrans" cxnId="{FC0A2E80-7ECB-4FF3-AEE0-DAE22FF6FC16}">
      <dgm:prSet/>
      <dgm:spPr/>
      <dgm:t>
        <a:bodyPr/>
        <a:lstStyle/>
        <a:p>
          <a:endParaRPr lang="en-IN"/>
        </a:p>
      </dgm:t>
    </dgm:pt>
    <dgm:pt modelId="{335A9E38-6EB9-467B-9FC8-2179C495C3EB}" type="sibTrans" cxnId="{FC0A2E80-7ECB-4FF3-AEE0-DAE22FF6FC16}">
      <dgm:prSet/>
      <dgm:spPr/>
      <dgm:t>
        <a:bodyPr/>
        <a:lstStyle/>
        <a:p>
          <a:endParaRPr lang="en-IN"/>
        </a:p>
      </dgm:t>
    </dgm:pt>
    <dgm:pt modelId="{DE6B473C-C991-47E0-9DF8-99C3146DF3FF}" type="pres">
      <dgm:prSet presAssocID="{2FFAE3FD-7DBF-4B94-A73A-C1844173AB3A}" presName="Name0" presStyleCnt="0">
        <dgm:presLayoutVars>
          <dgm:chPref val="1"/>
          <dgm:dir/>
          <dgm:animOne val="branch"/>
          <dgm:animLvl val="lvl"/>
          <dgm:resizeHandles val="exact"/>
        </dgm:presLayoutVars>
      </dgm:prSet>
      <dgm:spPr/>
    </dgm:pt>
    <dgm:pt modelId="{DDE5AD32-D815-4C31-BADC-29D8F5E62F9F}" type="pres">
      <dgm:prSet presAssocID="{42438FF9-5CA9-4A38-9823-88CE673B576D}" presName="root1" presStyleCnt="0"/>
      <dgm:spPr/>
    </dgm:pt>
    <dgm:pt modelId="{A45D7013-8E55-417F-BC71-2BE273E08492}" type="pres">
      <dgm:prSet presAssocID="{42438FF9-5CA9-4A38-9823-88CE673B576D}" presName="LevelOneTextNode" presStyleLbl="node0" presStyleIdx="0" presStyleCnt="1" custAng="5400000" custScaleX="96978" custScaleY="61129" custLinFactNeighborX="-78329" custLinFactNeighborY="2109">
        <dgm:presLayoutVars>
          <dgm:chPref val="3"/>
        </dgm:presLayoutVars>
      </dgm:prSet>
      <dgm:spPr/>
    </dgm:pt>
    <dgm:pt modelId="{5D6DAA25-779C-4782-9884-B96D36A01846}" type="pres">
      <dgm:prSet presAssocID="{42438FF9-5CA9-4A38-9823-88CE673B576D}" presName="level2hierChild" presStyleCnt="0"/>
      <dgm:spPr/>
    </dgm:pt>
    <dgm:pt modelId="{3F853C4F-1B1B-4857-9AF6-3E62D9055F7A}" type="pres">
      <dgm:prSet presAssocID="{8F280FC2-9693-4002-9C05-EBA63B6A34BC}" presName="conn2-1" presStyleLbl="parChTrans1D2" presStyleIdx="0" presStyleCnt="3"/>
      <dgm:spPr/>
    </dgm:pt>
    <dgm:pt modelId="{C96C1CB0-76DF-489F-903B-58B1484E90C5}" type="pres">
      <dgm:prSet presAssocID="{8F280FC2-9693-4002-9C05-EBA63B6A34BC}" presName="connTx" presStyleLbl="parChTrans1D2" presStyleIdx="0" presStyleCnt="3"/>
      <dgm:spPr/>
    </dgm:pt>
    <dgm:pt modelId="{B303AF38-7082-44BF-9D3B-D2DF956F914F}" type="pres">
      <dgm:prSet presAssocID="{0E4E3F1C-70A6-4AD9-A56E-B42F44510CFC}" presName="root2" presStyleCnt="0"/>
      <dgm:spPr/>
    </dgm:pt>
    <dgm:pt modelId="{A87E338F-8811-441F-8C6A-2AB1289C4ADF}" type="pres">
      <dgm:prSet presAssocID="{0E4E3F1C-70A6-4AD9-A56E-B42F44510CFC}" presName="LevelTwoTextNode" presStyleLbl="node2" presStyleIdx="0" presStyleCnt="3" custScaleX="117089" custScaleY="131218" custLinFactNeighborX="49655" custLinFactNeighborY="408">
        <dgm:presLayoutVars>
          <dgm:chPref val="3"/>
        </dgm:presLayoutVars>
      </dgm:prSet>
      <dgm:spPr/>
    </dgm:pt>
    <dgm:pt modelId="{DE0D0E96-7836-4BBC-A5B1-2B77D70ADB29}" type="pres">
      <dgm:prSet presAssocID="{0E4E3F1C-70A6-4AD9-A56E-B42F44510CFC}" presName="level3hierChild" presStyleCnt="0"/>
      <dgm:spPr/>
    </dgm:pt>
    <dgm:pt modelId="{F4626659-EBAB-44D2-9ABF-61D8A49390AD}" type="pres">
      <dgm:prSet presAssocID="{8578066A-6D50-4702-BF59-AE4A81B1131B}" presName="conn2-1" presStyleLbl="parChTrans1D2" presStyleIdx="1" presStyleCnt="3"/>
      <dgm:spPr/>
    </dgm:pt>
    <dgm:pt modelId="{A1FD5B4B-F351-448D-B73D-940FDFEEB994}" type="pres">
      <dgm:prSet presAssocID="{8578066A-6D50-4702-BF59-AE4A81B1131B}" presName="connTx" presStyleLbl="parChTrans1D2" presStyleIdx="1" presStyleCnt="3"/>
      <dgm:spPr/>
    </dgm:pt>
    <dgm:pt modelId="{606A5E5C-1A76-4257-87CF-1954673F57CD}" type="pres">
      <dgm:prSet presAssocID="{63A7FE5A-5283-40E3-B872-1973E37A5CFA}" presName="root2" presStyleCnt="0"/>
      <dgm:spPr/>
    </dgm:pt>
    <dgm:pt modelId="{38D98C00-2418-4FAC-8B7C-79D2371F2243}" type="pres">
      <dgm:prSet presAssocID="{63A7FE5A-5283-40E3-B872-1973E37A5CFA}" presName="LevelTwoTextNode" presStyleLbl="node2" presStyleIdx="1" presStyleCnt="3" custScaleX="116051" custScaleY="96008" custLinFactNeighborX="50116" custLinFactNeighborY="6080">
        <dgm:presLayoutVars>
          <dgm:chPref val="3"/>
        </dgm:presLayoutVars>
      </dgm:prSet>
      <dgm:spPr/>
    </dgm:pt>
    <dgm:pt modelId="{B077AB15-746A-4042-B09C-B24F2E02BE49}" type="pres">
      <dgm:prSet presAssocID="{63A7FE5A-5283-40E3-B872-1973E37A5CFA}" presName="level3hierChild" presStyleCnt="0"/>
      <dgm:spPr/>
    </dgm:pt>
    <dgm:pt modelId="{17D9B43B-90F7-4995-BE21-F84226DEABCC}" type="pres">
      <dgm:prSet presAssocID="{C4A0E272-08C6-418D-98E7-CCE9891A633F}" presName="conn2-1" presStyleLbl="parChTrans1D2" presStyleIdx="2" presStyleCnt="3"/>
      <dgm:spPr/>
    </dgm:pt>
    <dgm:pt modelId="{9AFB194C-5B65-4D92-B7B0-740CA265479B}" type="pres">
      <dgm:prSet presAssocID="{C4A0E272-08C6-418D-98E7-CCE9891A633F}" presName="connTx" presStyleLbl="parChTrans1D2" presStyleIdx="2" presStyleCnt="3"/>
      <dgm:spPr/>
    </dgm:pt>
    <dgm:pt modelId="{24A59DF0-3156-45A3-8E1B-17505BBFF946}" type="pres">
      <dgm:prSet presAssocID="{A5642D86-30B5-421E-BAC3-B31CFB0BB2AE}" presName="root2" presStyleCnt="0"/>
      <dgm:spPr/>
    </dgm:pt>
    <dgm:pt modelId="{B3AC823C-51E9-4FF1-9EC4-627339F66F02}" type="pres">
      <dgm:prSet presAssocID="{A5642D86-30B5-421E-BAC3-B31CFB0BB2AE}" presName="LevelTwoTextNode" presStyleLbl="node2" presStyleIdx="2" presStyleCnt="3" custScaleX="116051" custLinFactNeighborX="49655" custLinFactNeighborY="-1316">
        <dgm:presLayoutVars>
          <dgm:chPref val="3"/>
        </dgm:presLayoutVars>
      </dgm:prSet>
      <dgm:spPr/>
    </dgm:pt>
    <dgm:pt modelId="{9F6CC94A-4E51-4914-AFCE-A504DD3DE137}" type="pres">
      <dgm:prSet presAssocID="{A5642D86-30B5-421E-BAC3-B31CFB0BB2AE}" presName="level3hierChild" presStyleCnt="0"/>
      <dgm:spPr/>
    </dgm:pt>
  </dgm:ptLst>
  <dgm:cxnLst>
    <dgm:cxn modelId="{06A7BA19-3C50-4E16-925A-F45F9BD4474A}" srcId="{42438FF9-5CA9-4A38-9823-88CE673B576D}" destId="{63A7FE5A-5283-40E3-B872-1973E37A5CFA}" srcOrd="1" destOrd="0" parTransId="{8578066A-6D50-4702-BF59-AE4A81B1131B}" sibTransId="{1966307E-FA64-4D42-8444-405945EB6BC3}"/>
    <dgm:cxn modelId="{E7213A24-4751-4046-B3B0-1D20DE268173}" type="presOf" srcId="{8578066A-6D50-4702-BF59-AE4A81B1131B}" destId="{A1FD5B4B-F351-448D-B73D-940FDFEEB994}" srcOrd="1" destOrd="0" presId="urn:microsoft.com/office/officeart/2008/layout/HorizontalMultiLevelHierarchy"/>
    <dgm:cxn modelId="{5BFF613F-3B42-4585-B4DB-1C894ABD20AF}" type="presOf" srcId="{C4A0E272-08C6-418D-98E7-CCE9891A633F}" destId="{17D9B43B-90F7-4995-BE21-F84226DEABCC}" srcOrd="0" destOrd="0" presId="urn:microsoft.com/office/officeart/2008/layout/HorizontalMultiLevelHierarchy"/>
    <dgm:cxn modelId="{E9D01A5D-73A1-4405-B068-7D81FF978893}" type="presOf" srcId="{8578066A-6D50-4702-BF59-AE4A81B1131B}" destId="{F4626659-EBAB-44D2-9ABF-61D8A49390AD}" srcOrd="0" destOrd="0" presId="urn:microsoft.com/office/officeart/2008/layout/HorizontalMultiLevelHierarchy"/>
    <dgm:cxn modelId="{D2A38E4C-668E-4553-BB25-41694845684A}" type="presOf" srcId="{C4A0E272-08C6-418D-98E7-CCE9891A633F}" destId="{9AFB194C-5B65-4D92-B7B0-740CA265479B}" srcOrd="1" destOrd="0" presId="urn:microsoft.com/office/officeart/2008/layout/HorizontalMultiLevelHierarchy"/>
    <dgm:cxn modelId="{287BD873-1ABC-4AB2-86CF-FB6C7E741679}" type="presOf" srcId="{63A7FE5A-5283-40E3-B872-1973E37A5CFA}" destId="{38D98C00-2418-4FAC-8B7C-79D2371F2243}" srcOrd="0" destOrd="0" presId="urn:microsoft.com/office/officeart/2008/layout/HorizontalMultiLevelHierarchy"/>
    <dgm:cxn modelId="{FC0A2E80-7ECB-4FF3-AEE0-DAE22FF6FC16}" srcId="{42438FF9-5CA9-4A38-9823-88CE673B576D}" destId="{A5642D86-30B5-421E-BAC3-B31CFB0BB2AE}" srcOrd="2" destOrd="0" parTransId="{C4A0E272-08C6-418D-98E7-CCE9891A633F}" sibTransId="{335A9E38-6EB9-467B-9FC8-2179C495C3EB}"/>
    <dgm:cxn modelId="{1555929A-14E5-4DF2-8027-88FFB1858B6A}" type="presOf" srcId="{2FFAE3FD-7DBF-4B94-A73A-C1844173AB3A}" destId="{DE6B473C-C991-47E0-9DF8-99C3146DF3FF}" srcOrd="0" destOrd="0" presId="urn:microsoft.com/office/officeart/2008/layout/HorizontalMultiLevelHierarchy"/>
    <dgm:cxn modelId="{205F769F-4CE5-436F-B108-01E8198B3138}" type="presOf" srcId="{42438FF9-5CA9-4A38-9823-88CE673B576D}" destId="{A45D7013-8E55-417F-BC71-2BE273E08492}" srcOrd="0" destOrd="0" presId="urn:microsoft.com/office/officeart/2008/layout/HorizontalMultiLevelHierarchy"/>
    <dgm:cxn modelId="{A1FF95B4-8701-4444-8050-D6A6090871F0}" type="presOf" srcId="{8F280FC2-9693-4002-9C05-EBA63B6A34BC}" destId="{C96C1CB0-76DF-489F-903B-58B1484E90C5}" srcOrd="1" destOrd="0" presId="urn:microsoft.com/office/officeart/2008/layout/HorizontalMultiLevelHierarchy"/>
    <dgm:cxn modelId="{6ADBA4BD-1CEE-467C-9E45-C8A729789292}" type="presOf" srcId="{A5642D86-30B5-421E-BAC3-B31CFB0BB2AE}" destId="{B3AC823C-51E9-4FF1-9EC4-627339F66F02}" srcOrd="0" destOrd="0" presId="urn:microsoft.com/office/officeart/2008/layout/HorizontalMultiLevelHierarchy"/>
    <dgm:cxn modelId="{3DC6AEC1-34AC-4D70-BA58-4A2E0E2653EA}" type="presOf" srcId="{0E4E3F1C-70A6-4AD9-A56E-B42F44510CFC}" destId="{A87E338F-8811-441F-8C6A-2AB1289C4ADF}" srcOrd="0" destOrd="0" presId="urn:microsoft.com/office/officeart/2008/layout/HorizontalMultiLevelHierarchy"/>
    <dgm:cxn modelId="{D2C08ACD-57AE-4A9D-8897-5780385AE045}" srcId="{42438FF9-5CA9-4A38-9823-88CE673B576D}" destId="{0E4E3F1C-70A6-4AD9-A56E-B42F44510CFC}" srcOrd="0" destOrd="0" parTransId="{8F280FC2-9693-4002-9C05-EBA63B6A34BC}" sibTransId="{64A848C4-C80E-49ED-8309-8AF9BB7DAF16}"/>
    <dgm:cxn modelId="{29766FD7-DC2B-4F4D-B51A-53C815761AB1}" srcId="{2FFAE3FD-7DBF-4B94-A73A-C1844173AB3A}" destId="{42438FF9-5CA9-4A38-9823-88CE673B576D}" srcOrd="0" destOrd="0" parTransId="{738A3655-B482-403C-A14F-C456E6C91BC5}" sibTransId="{05EC719B-2B7C-412A-8B9C-6ECE9D5D0452}"/>
    <dgm:cxn modelId="{CEA9FDDE-ABEB-40AC-A863-C8EA9610D8E3}" type="presOf" srcId="{8F280FC2-9693-4002-9C05-EBA63B6A34BC}" destId="{3F853C4F-1B1B-4857-9AF6-3E62D9055F7A}" srcOrd="0" destOrd="0" presId="urn:microsoft.com/office/officeart/2008/layout/HorizontalMultiLevelHierarchy"/>
    <dgm:cxn modelId="{6D8D2B34-1D17-4551-90F3-E175CEE3B0C7}" type="presParOf" srcId="{DE6B473C-C991-47E0-9DF8-99C3146DF3FF}" destId="{DDE5AD32-D815-4C31-BADC-29D8F5E62F9F}" srcOrd="0" destOrd="0" presId="urn:microsoft.com/office/officeart/2008/layout/HorizontalMultiLevelHierarchy"/>
    <dgm:cxn modelId="{F949DD31-FA85-4261-B304-7017BE03422E}" type="presParOf" srcId="{DDE5AD32-D815-4C31-BADC-29D8F5E62F9F}" destId="{A45D7013-8E55-417F-BC71-2BE273E08492}" srcOrd="0" destOrd="0" presId="urn:microsoft.com/office/officeart/2008/layout/HorizontalMultiLevelHierarchy"/>
    <dgm:cxn modelId="{4B06BB2F-095F-421D-A03B-609B2E9B85D5}" type="presParOf" srcId="{DDE5AD32-D815-4C31-BADC-29D8F5E62F9F}" destId="{5D6DAA25-779C-4782-9884-B96D36A01846}" srcOrd="1" destOrd="0" presId="urn:microsoft.com/office/officeart/2008/layout/HorizontalMultiLevelHierarchy"/>
    <dgm:cxn modelId="{885E5E87-5753-433B-8D00-A819A7EE67C0}" type="presParOf" srcId="{5D6DAA25-779C-4782-9884-B96D36A01846}" destId="{3F853C4F-1B1B-4857-9AF6-3E62D9055F7A}" srcOrd="0" destOrd="0" presId="urn:microsoft.com/office/officeart/2008/layout/HorizontalMultiLevelHierarchy"/>
    <dgm:cxn modelId="{19708F8B-FE6C-4A10-8BAC-696582983225}" type="presParOf" srcId="{3F853C4F-1B1B-4857-9AF6-3E62D9055F7A}" destId="{C96C1CB0-76DF-489F-903B-58B1484E90C5}" srcOrd="0" destOrd="0" presId="urn:microsoft.com/office/officeart/2008/layout/HorizontalMultiLevelHierarchy"/>
    <dgm:cxn modelId="{EB32EC92-A0D4-46C5-9413-E0AD6DD4133F}" type="presParOf" srcId="{5D6DAA25-779C-4782-9884-B96D36A01846}" destId="{B303AF38-7082-44BF-9D3B-D2DF956F914F}" srcOrd="1" destOrd="0" presId="urn:microsoft.com/office/officeart/2008/layout/HorizontalMultiLevelHierarchy"/>
    <dgm:cxn modelId="{9534391E-4C5C-44A9-ABEB-B45249C7DA02}" type="presParOf" srcId="{B303AF38-7082-44BF-9D3B-D2DF956F914F}" destId="{A87E338F-8811-441F-8C6A-2AB1289C4ADF}" srcOrd="0" destOrd="0" presId="urn:microsoft.com/office/officeart/2008/layout/HorizontalMultiLevelHierarchy"/>
    <dgm:cxn modelId="{0F748E6A-D6DC-4CC0-AC86-51545906B5F4}" type="presParOf" srcId="{B303AF38-7082-44BF-9D3B-D2DF956F914F}" destId="{DE0D0E96-7836-4BBC-A5B1-2B77D70ADB29}" srcOrd="1" destOrd="0" presId="urn:microsoft.com/office/officeart/2008/layout/HorizontalMultiLevelHierarchy"/>
    <dgm:cxn modelId="{929380CF-66D1-49F9-806D-19C072AE0399}" type="presParOf" srcId="{5D6DAA25-779C-4782-9884-B96D36A01846}" destId="{F4626659-EBAB-44D2-9ABF-61D8A49390AD}" srcOrd="2" destOrd="0" presId="urn:microsoft.com/office/officeart/2008/layout/HorizontalMultiLevelHierarchy"/>
    <dgm:cxn modelId="{F74966F2-129D-443D-AEA9-AC70E82C4543}" type="presParOf" srcId="{F4626659-EBAB-44D2-9ABF-61D8A49390AD}" destId="{A1FD5B4B-F351-448D-B73D-940FDFEEB994}" srcOrd="0" destOrd="0" presId="urn:microsoft.com/office/officeart/2008/layout/HorizontalMultiLevelHierarchy"/>
    <dgm:cxn modelId="{B6A48BEB-6C81-4C50-911B-1D2C5975A128}" type="presParOf" srcId="{5D6DAA25-779C-4782-9884-B96D36A01846}" destId="{606A5E5C-1A76-4257-87CF-1954673F57CD}" srcOrd="3" destOrd="0" presId="urn:microsoft.com/office/officeart/2008/layout/HorizontalMultiLevelHierarchy"/>
    <dgm:cxn modelId="{180FB3B0-81DE-49BC-8AB0-658B8FCA1D8F}" type="presParOf" srcId="{606A5E5C-1A76-4257-87CF-1954673F57CD}" destId="{38D98C00-2418-4FAC-8B7C-79D2371F2243}" srcOrd="0" destOrd="0" presId="urn:microsoft.com/office/officeart/2008/layout/HorizontalMultiLevelHierarchy"/>
    <dgm:cxn modelId="{FE9E36DA-6926-4BE2-93C9-4D5DEA109D8B}" type="presParOf" srcId="{606A5E5C-1A76-4257-87CF-1954673F57CD}" destId="{B077AB15-746A-4042-B09C-B24F2E02BE49}" srcOrd="1" destOrd="0" presId="urn:microsoft.com/office/officeart/2008/layout/HorizontalMultiLevelHierarchy"/>
    <dgm:cxn modelId="{6068F99F-5CA1-42C6-92B3-DBC20D7C931E}" type="presParOf" srcId="{5D6DAA25-779C-4782-9884-B96D36A01846}" destId="{17D9B43B-90F7-4995-BE21-F84226DEABCC}" srcOrd="4" destOrd="0" presId="urn:microsoft.com/office/officeart/2008/layout/HorizontalMultiLevelHierarchy"/>
    <dgm:cxn modelId="{E8205AC3-F32A-48E9-9949-7AFB94F18BD0}" type="presParOf" srcId="{17D9B43B-90F7-4995-BE21-F84226DEABCC}" destId="{9AFB194C-5B65-4D92-B7B0-740CA265479B}" srcOrd="0" destOrd="0" presId="urn:microsoft.com/office/officeart/2008/layout/HorizontalMultiLevelHierarchy"/>
    <dgm:cxn modelId="{90E21351-2A31-4163-83DB-E6B3D0506656}" type="presParOf" srcId="{5D6DAA25-779C-4782-9884-B96D36A01846}" destId="{24A59DF0-3156-45A3-8E1B-17505BBFF946}" srcOrd="5" destOrd="0" presId="urn:microsoft.com/office/officeart/2008/layout/HorizontalMultiLevelHierarchy"/>
    <dgm:cxn modelId="{D0E80ED0-C46F-423E-9C55-F00CC68E9E79}" type="presParOf" srcId="{24A59DF0-3156-45A3-8E1B-17505BBFF946}" destId="{B3AC823C-51E9-4FF1-9EC4-627339F66F02}" srcOrd="0" destOrd="0" presId="urn:microsoft.com/office/officeart/2008/layout/HorizontalMultiLevelHierarchy"/>
    <dgm:cxn modelId="{10974C47-5021-4278-AF84-177379067916}" type="presParOf" srcId="{24A59DF0-3156-45A3-8E1B-17505BBFF946}" destId="{9F6CC94A-4E51-4914-AFCE-A504DD3DE13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21C3E2-5D92-4475-A89C-A94D479B3AC9}"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E9C2E43A-2DCA-4CDA-875E-F112B001C9C5}">
      <dgm:prSet phldrT="[Text]"/>
      <dgm:spPr/>
      <dgm:t>
        <a:bodyPr/>
        <a:lstStyle/>
        <a:p>
          <a:r>
            <a:rPr lang="en-US" dirty="0"/>
            <a:t>Resident But Not Ordinarily Resident</a:t>
          </a:r>
        </a:p>
      </dgm:t>
    </dgm:pt>
    <dgm:pt modelId="{3AE0D13C-3D3C-4B82-9774-B10ABD85624D}" type="parTrans" cxnId="{12C38642-F1E7-455C-BE97-7AB252251458}">
      <dgm:prSet/>
      <dgm:spPr/>
      <dgm:t>
        <a:bodyPr/>
        <a:lstStyle/>
        <a:p>
          <a:endParaRPr lang="en-US"/>
        </a:p>
      </dgm:t>
    </dgm:pt>
    <dgm:pt modelId="{4C82DB43-222D-4CCF-BB1C-0B8D3AC037B0}" type="sibTrans" cxnId="{12C38642-F1E7-455C-BE97-7AB252251458}">
      <dgm:prSet/>
      <dgm:spPr/>
      <dgm:t>
        <a:bodyPr/>
        <a:lstStyle/>
        <a:p>
          <a:endParaRPr lang="en-US"/>
        </a:p>
      </dgm:t>
    </dgm:pt>
    <dgm:pt modelId="{3C686C0A-ED6F-4B75-B25F-6E8A5112E795}">
      <dgm:prSet phldrT="[Text]"/>
      <dgm:spPr/>
      <dgm:t>
        <a:bodyPr/>
        <a:lstStyle/>
        <a:p>
          <a:r>
            <a:rPr lang="en-US" dirty="0"/>
            <a:t>OR</a:t>
          </a:r>
        </a:p>
      </dgm:t>
    </dgm:pt>
    <dgm:pt modelId="{039C9802-84D7-4392-9358-2C28CD990D8A}" type="parTrans" cxnId="{2E171BBA-AFDD-4448-BFA4-B38F02D56967}">
      <dgm:prSet/>
      <dgm:spPr/>
      <dgm:t>
        <a:bodyPr/>
        <a:lstStyle/>
        <a:p>
          <a:endParaRPr lang="en-US"/>
        </a:p>
      </dgm:t>
    </dgm:pt>
    <dgm:pt modelId="{65BF7661-19E7-444A-AE0C-C4CA0F3AB28B}" type="sibTrans" cxnId="{2E171BBA-AFDD-4448-BFA4-B38F02D56967}">
      <dgm:prSet/>
      <dgm:spPr/>
      <dgm:t>
        <a:bodyPr/>
        <a:lstStyle/>
        <a:p>
          <a:endParaRPr lang="en-US"/>
        </a:p>
      </dgm:t>
    </dgm:pt>
    <dgm:pt modelId="{268BD91F-04D1-47B7-9DE2-F1FC83FDD634}">
      <dgm:prSet phldrT="[Text]"/>
      <dgm:spPr/>
      <dgm:t>
        <a:bodyPr/>
        <a:lstStyle/>
        <a:p>
          <a:r>
            <a:rPr lang="en-US" dirty="0"/>
            <a:t>Has during the 7 PY’s preceding that PY been in India for a period of 729 days or less</a:t>
          </a:r>
        </a:p>
      </dgm:t>
    </dgm:pt>
    <dgm:pt modelId="{805A9A1B-E466-4C51-B190-AD223786D44E}" type="parTrans" cxnId="{5FD82E60-57D5-4ABF-9661-CD9CA50B706B}">
      <dgm:prSet/>
      <dgm:spPr/>
      <dgm:t>
        <a:bodyPr/>
        <a:lstStyle/>
        <a:p>
          <a:endParaRPr lang="en-US"/>
        </a:p>
      </dgm:t>
    </dgm:pt>
    <dgm:pt modelId="{8B13FD37-3BB6-49A4-B59E-6374EE0BC73B}" type="sibTrans" cxnId="{5FD82E60-57D5-4ABF-9661-CD9CA50B706B}">
      <dgm:prSet/>
      <dgm:spPr/>
      <dgm:t>
        <a:bodyPr/>
        <a:lstStyle/>
        <a:p>
          <a:endParaRPr lang="en-US"/>
        </a:p>
      </dgm:t>
    </dgm:pt>
    <dgm:pt modelId="{4ADDA072-DC7B-4AA3-94B3-7A8F39CC9800}">
      <dgm:prSet/>
      <dgm:spPr/>
      <dgm:t>
        <a:bodyPr/>
        <a:lstStyle/>
        <a:p>
          <a:r>
            <a:rPr lang="en-GB" dirty="0"/>
            <a:t>Has been a non-resident in India in 9 out of the 10 previous years preceding that year,</a:t>
          </a:r>
          <a:endParaRPr lang="en-US" dirty="0"/>
        </a:p>
      </dgm:t>
    </dgm:pt>
    <dgm:pt modelId="{6FFA2782-ACC7-4B1C-AD60-291ADE807EC4}" type="parTrans" cxnId="{2BCFCD13-E589-4901-AD3D-2B6E88AB5DD8}">
      <dgm:prSet/>
      <dgm:spPr/>
      <dgm:t>
        <a:bodyPr/>
        <a:lstStyle/>
        <a:p>
          <a:endParaRPr lang="en-US"/>
        </a:p>
      </dgm:t>
    </dgm:pt>
    <dgm:pt modelId="{F3FA0D0C-0BF2-474C-998C-B357F982BE1F}" type="sibTrans" cxnId="{2BCFCD13-E589-4901-AD3D-2B6E88AB5DD8}">
      <dgm:prSet/>
      <dgm:spPr/>
      <dgm:t>
        <a:bodyPr/>
        <a:lstStyle/>
        <a:p>
          <a:endParaRPr lang="en-US"/>
        </a:p>
      </dgm:t>
    </dgm:pt>
    <dgm:pt modelId="{5B8E5A0F-6001-47D3-AB15-1A65D230FB76}" type="pres">
      <dgm:prSet presAssocID="{9021C3E2-5D92-4475-A89C-A94D479B3AC9}" presName="hierChild1" presStyleCnt="0">
        <dgm:presLayoutVars>
          <dgm:orgChart val="1"/>
          <dgm:chPref val="1"/>
          <dgm:dir/>
          <dgm:animOne val="branch"/>
          <dgm:animLvl val="lvl"/>
          <dgm:resizeHandles/>
        </dgm:presLayoutVars>
      </dgm:prSet>
      <dgm:spPr/>
    </dgm:pt>
    <dgm:pt modelId="{615B357E-1100-4130-A4CD-5C8295CC94E9}" type="pres">
      <dgm:prSet presAssocID="{E9C2E43A-2DCA-4CDA-875E-F112B001C9C5}" presName="hierRoot1" presStyleCnt="0">
        <dgm:presLayoutVars>
          <dgm:hierBranch val="init"/>
        </dgm:presLayoutVars>
      </dgm:prSet>
      <dgm:spPr/>
    </dgm:pt>
    <dgm:pt modelId="{704AE1C3-5B5F-4111-AE09-A3C982459D18}" type="pres">
      <dgm:prSet presAssocID="{E9C2E43A-2DCA-4CDA-875E-F112B001C9C5}" presName="rootComposite1" presStyleCnt="0"/>
      <dgm:spPr/>
    </dgm:pt>
    <dgm:pt modelId="{1E50C01B-E03F-4768-8ACE-34A0BC62B854}" type="pres">
      <dgm:prSet presAssocID="{E9C2E43A-2DCA-4CDA-875E-F112B001C9C5}" presName="rootText1" presStyleLbl="node0" presStyleIdx="0" presStyleCnt="1">
        <dgm:presLayoutVars>
          <dgm:chPref val="3"/>
        </dgm:presLayoutVars>
      </dgm:prSet>
      <dgm:spPr/>
    </dgm:pt>
    <dgm:pt modelId="{567C404B-0344-4D61-9333-3DF09FDF863B}" type="pres">
      <dgm:prSet presAssocID="{E9C2E43A-2DCA-4CDA-875E-F112B001C9C5}" presName="rootConnector1" presStyleLbl="node1" presStyleIdx="0" presStyleCnt="0"/>
      <dgm:spPr/>
    </dgm:pt>
    <dgm:pt modelId="{65EEF8C4-05CC-4206-9A1A-5D58D37348C8}" type="pres">
      <dgm:prSet presAssocID="{E9C2E43A-2DCA-4CDA-875E-F112B001C9C5}" presName="hierChild2" presStyleCnt="0"/>
      <dgm:spPr/>
    </dgm:pt>
    <dgm:pt modelId="{67518ECD-5D1A-4109-96EF-627EB88AE210}" type="pres">
      <dgm:prSet presAssocID="{6FFA2782-ACC7-4B1C-AD60-291ADE807EC4}" presName="Name37" presStyleLbl="parChTrans1D2" presStyleIdx="0" presStyleCnt="3"/>
      <dgm:spPr/>
    </dgm:pt>
    <dgm:pt modelId="{0E943FDC-B315-4772-85F3-2A0F179F1CDC}" type="pres">
      <dgm:prSet presAssocID="{4ADDA072-DC7B-4AA3-94B3-7A8F39CC9800}" presName="hierRoot2" presStyleCnt="0">
        <dgm:presLayoutVars>
          <dgm:hierBranch val="init"/>
        </dgm:presLayoutVars>
      </dgm:prSet>
      <dgm:spPr/>
    </dgm:pt>
    <dgm:pt modelId="{2F3CF3DB-7152-4AE4-957B-6D57CA0C6C45}" type="pres">
      <dgm:prSet presAssocID="{4ADDA072-DC7B-4AA3-94B3-7A8F39CC9800}" presName="rootComposite" presStyleCnt="0"/>
      <dgm:spPr/>
    </dgm:pt>
    <dgm:pt modelId="{EC53FF1E-21DD-4B0E-8361-46415981BAB8}" type="pres">
      <dgm:prSet presAssocID="{4ADDA072-DC7B-4AA3-94B3-7A8F39CC9800}" presName="rootText" presStyleLbl="node2" presStyleIdx="0" presStyleCnt="3">
        <dgm:presLayoutVars>
          <dgm:chPref val="3"/>
        </dgm:presLayoutVars>
      </dgm:prSet>
      <dgm:spPr/>
    </dgm:pt>
    <dgm:pt modelId="{4BF5D9FD-783C-4BE8-A102-4CD34C21BB17}" type="pres">
      <dgm:prSet presAssocID="{4ADDA072-DC7B-4AA3-94B3-7A8F39CC9800}" presName="rootConnector" presStyleLbl="node2" presStyleIdx="0" presStyleCnt="3"/>
      <dgm:spPr/>
    </dgm:pt>
    <dgm:pt modelId="{92B9FFA6-6097-487F-9468-7D3DE27B74BD}" type="pres">
      <dgm:prSet presAssocID="{4ADDA072-DC7B-4AA3-94B3-7A8F39CC9800}" presName="hierChild4" presStyleCnt="0"/>
      <dgm:spPr/>
    </dgm:pt>
    <dgm:pt modelId="{DBDD4900-4A20-4749-BCCA-BBC980A9C1E0}" type="pres">
      <dgm:prSet presAssocID="{4ADDA072-DC7B-4AA3-94B3-7A8F39CC9800}" presName="hierChild5" presStyleCnt="0"/>
      <dgm:spPr/>
    </dgm:pt>
    <dgm:pt modelId="{24F1605D-CF20-460F-B060-F4157B9C0D00}" type="pres">
      <dgm:prSet presAssocID="{039C9802-84D7-4392-9358-2C28CD990D8A}" presName="Name37" presStyleLbl="parChTrans1D2" presStyleIdx="1" presStyleCnt="3"/>
      <dgm:spPr/>
    </dgm:pt>
    <dgm:pt modelId="{BEA39EC6-6BAB-4168-9AF5-95AAAC0F45F7}" type="pres">
      <dgm:prSet presAssocID="{3C686C0A-ED6F-4B75-B25F-6E8A5112E795}" presName="hierRoot2" presStyleCnt="0">
        <dgm:presLayoutVars>
          <dgm:hierBranch val="init"/>
        </dgm:presLayoutVars>
      </dgm:prSet>
      <dgm:spPr/>
    </dgm:pt>
    <dgm:pt modelId="{D2295734-45AA-4C77-BDD8-9EA23DBA402D}" type="pres">
      <dgm:prSet presAssocID="{3C686C0A-ED6F-4B75-B25F-6E8A5112E795}" presName="rootComposite" presStyleCnt="0"/>
      <dgm:spPr/>
    </dgm:pt>
    <dgm:pt modelId="{BAAA4242-6914-4159-8D53-BDD202119948}" type="pres">
      <dgm:prSet presAssocID="{3C686C0A-ED6F-4B75-B25F-6E8A5112E795}" presName="rootText" presStyleLbl="node2" presStyleIdx="1" presStyleCnt="3" custScaleY="52067" custLinFactNeighborX="525" custLinFactNeighborY="-724">
        <dgm:presLayoutVars>
          <dgm:chPref val="3"/>
        </dgm:presLayoutVars>
      </dgm:prSet>
      <dgm:spPr/>
    </dgm:pt>
    <dgm:pt modelId="{5B21EF26-5C67-4951-B992-788A8F4C5E86}" type="pres">
      <dgm:prSet presAssocID="{3C686C0A-ED6F-4B75-B25F-6E8A5112E795}" presName="rootConnector" presStyleLbl="node2" presStyleIdx="1" presStyleCnt="3"/>
      <dgm:spPr/>
    </dgm:pt>
    <dgm:pt modelId="{CD6FF7F7-762E-47C2-B530-62EE55AAF66E}" type="pres">
      <dgm:prSet presAssocID="{3C686C0A-ED6F-4B75-B25F-6E8A5112E795}" presName="hierChild4" presStyleCnt="0"/>
      <dgm:spPr/>
    </dgm:pt>
    <dgm:pt modelId="{F01DCBF8-CBD7-408B-9930-B87815F2030E}" type="pres">
      <dgm:prSet presAssocID="{3C686C0A-ED6F-4B75-B25F-6E8A5112E795}" presName="hierChild5" presStyleCnt="0"/>
      <dgm:spPr/>
    </dgm:pt>
    <dgm:pt modelId="{5C7B0441-D6AF-4A3A-8EB2-26EC5A8CD4E2}" type="pres">
      <dgm:prSet presAssocID="{805A9A1B-E466-4C51-B190-AD223786D44E}" presName="Name37" presStyleLbl="parChTrans1D2" presStyleIdx="2" presStyleCnt="3"/>
      <dgm:spPr/>
    </dgm:pt>
    <dgm:pt modelId="{352843B2-BF5B-4950-8A27-325129AA9C8E}" type="pres">
      <dgm:prSet presAssocID="{268BD91F-04D1-47B7-9DE2-F1FC83FDD634}" presName="hierRoot2" presStyleCnt="0">
        <dgm:presLayoutVars>
          <dgm:hierBranch val="init"/>
        </dgm:presLayoutVars>
      </dgm:prSet>
      <dgm:spPr/>
    </dgm:pt>
    <dgm:pt modelId="{8BE3E578-9D37-4DB9-A100-640491F05DF0}" type="pres">
      <dgm:prSet presAssocID="{268BD91F-04D1-47B7-9DE2-F1FC83FDD634}" presName="rootComposite" presStyleCnt="0"/>
      <dgm:spPr/>
    </dgm:pt>
    <dgm:pt modelId="{3C963B4F-4DF9-43B4-9587-ACAA74B8B0BB}" type="pres">
      <dgm:prSet presAssocID="{268BD91F-04D1-47B7-9DE2-F1FC83FDD634}" presName="rootText" presStyleLbl="node2" presStyleIdx="2" presStyleCnt="3" custLinFactNeighborX="1179" custLinFactNeighborY="-724">
        <dgm:presLayoutVars>
          <dgm:chPref val="3"/>
        </dgm:presLayoutVars>
      </dgm:prSet>
      <dgm:spPr/>
    </dgm:pt>
    <dgm:pt modelId="{66FDE850-FFE7-47DD-8723-F65EE6B313BC}" type="pres">
      <dgm:prSet presAssocID="{268BD91F-04D1-47B7-9DE2-F1FC83FDD634}" presName="rootConnector" presStyleLbl="node2" presStyleIdx="2" presStyleCnt="3"/>
      <dgm:spPr/>
    </dgm:pt>
    <dgm:pt modelId="{C3564B18-0DFF-4B11-8592-05762D1C7F80}" type="pres">
      <dgm:prSet presAssocID="{268BD91F-04D1-47B7-9DE2-F1FC83FDD634}" presName="hierChild4" presStyleCnt="0"/>
      <dgm:spPr/>
    </dgm:pt>
    <dgm:pt modelId="{18CCF4AD-B997-49E5-81EC-D5EAC2289E29}" type="pres">
      <dgm:prSet presAssocID="{268BD91F-04D1-47B7-9DE2-F1FC83FDD634}" presName="hierChild5" presStyleCnt="0"/>
      <dgm:spPr/>
    </dgm:pt>
    <dgm:pt modelId="{63053399-ABA0-4DA9-9184-F77CD0740E5C}" type="pres">
      <dgm:prSet presAssocID="{E9C2E43A-2DCA-4CDA-875E-F112B001C9C5}" presName="hierChild3" presStyleCnt="0"/>
      <dgm:spPr/>
    </dgm:pt>
  </dgm:ptLst>
  <dgm:cxnLst>
    <dgm:cxn modelId="{B385DA03-BD6E-4EFF-9BF1-7A3780F22AD8}" type="presOf" srcId="{805A9A1B-E466-4C51-B190-AD223786D44E}" destId="{5C7B0441-D6AF-4A3A-8EB2-26EC5A8CD4E2}" srcOrd="0" destOrd="0" presId="urn:microsoft.com/office/officeart/2005/8/layout/orgChart1"/>
    <dgm:cxn modelId="{C6FABF0E-BA21-4D2A-921F-21A757362EBD}" type="presOf" srcId="{3C686C0A-ED6F-4B75-B25F-6E8A5112E795}" destId="{BAAA4242-6914-4159-8D53-BDD202119948}" srcOrd="0" destOrd="0" presId="urn:microsoft.com/office/officeart/2005/8/layout/orgChart1"/>
    <dgm:cxn modelId="{2BCFCD13-E589-4901-AD3D-2B6E88AB5DD8}" srcId="{E9C2E43A-2DCA-4CDA-875E-F112B001C9C5}" destId="{4ADDA072-DC7B-4AA3-94B3-7A8F39CC9800}" srcOrd="0" destOrd="0" parTransId="{6FFA2782-ACC7-4B1C-AD60-291ADE807EC4}" sibTransId="{F3FA0D0C-0BF2-474C-998C-B357F982BE1F}"/>
    <dgm:cxn modelId="{16528335-B87D-4593-B00E-796AA47E1C82}" type="presOf" srcId="{268BD91F-04D1-47B7-9DE2-F1FC83FDD634}" destId="{66FDE850-FFE7-47DD-8723-F65EE6B313BC}" srcOrd="1" destOrd="0" presId="urn:microsoft.com/office/officeart/2005/8/layout/orgChart1"/>
    <dgm:cxn modelId="{5FD82E60-57D5-4ABF-9661-CD9CA50B706B}" srcId="{E9C2E43A-2DCA-4CDA-875E-F112B001C9C5}" destId="{268BD91F-04D1-47B7-9DE2-F1FC83FDD634}" srcOrd="2" destOrd="0" parTransId="{805A9A1B-E466-4C51-B190-AD223786D44E}" sibTransId="{8B13FD37-3BB6-49A4-B59E-6374EE0BC73B}"/>
    <dgm:cxn modelId="{12C38642-F1E7-455C-BE97-7AB252251458}" srcId="{9021C3E2-5D92-4475-A89C-A94D479B3AC9}" destId="{E9C2E43A-2DCA-4CDA-875E-F112B001C9C5}" srcOrd="0" destOrd="0" parTransId="{3AE0D13C-3D3C-4B82-9774-B10ABD85624D}" sibTransId="{4C82DB43-222D-4CCF-BB1C-0B8D3AC037B0}"/>
    <dgm:cxn modelId="{4314046A-E59F-4C92-BA82-016579DE7032}" type="presOf" srcId="{E9C2E43A-2DCA-4CDA-875E-F112B001C9C5}" destId="{567C404B-0344-4D61-9333-3DF09FDF863B}" srcOrd="1" destOrd="0" presId="urn:microsoft.com/office/officeart/2005/8/layout/orgChart1"/>
    <dgm:cxn modelId="{38C8216C-8FC6-41FA-B8AF-DBFE2170D3B2}" type="presOf" srcId="{E9C2E43A-2DCA-4CDA-875E-F112B001C9C5}" destId="{1E50C01B-E03F-4768-8ACE-34A0BC62B854}" srcOrd="0" destOrd="0" presId="urn:microsoft.com/office/officeart/2005/8/layout/orgChart1"/>
    <dgm:cxn modelId="{FB2FC958-FCB9-4BB0-975E-E30D28A21CC7}" type="presOf" srcId="{039C9802-84D7-4392-9358-2C28CD990D8A}" destId="{24F1605D-CF20-460F-B060-F4157B9C0D00}" srcOrd="0" destOrd="0" presId="urn:microsoft.com/office/officeart/2005/8/layout/orgChart1"/>
    <dgm:cxn modelId="{9879DE93-DBE0-4DF4-931E-0347EBCE34D4}" type="presOf" srcId="{3C686C0A-ED6F-4B75-B25F-6E8A5112E795}" destId="{5B21EF26-5C67-4951-B992-788A8F4C5E86}" srcOrd="1" destOrd="0" presId="urn:microsoft.com/office/officeart/2005/8/layout/orgChart1"/>
    <dgm:cxn modelId="{CAFD39A0-3CF2-4F8D-9E17-1F1AFEEDDD87}" type="presOf" srcId="{268BD91F-04D1-47B7-9DE2-F1FC83FDD634}" destId="{3C963B4F-4DF9-43B4-9587-ACAA74B8B0BB}" srcOrd="0" destOrd="0" presId="urn:microsoft.com/office/officeart/2005/8/layout/orgChart1"/>
    <dgm:cxn modelId="{08A250AC-D6C0-44B6-9F59-15F2EBC8FC50}" type="presOf" srcId="{6FFA2782-ACC7-4B1C-AD60-291ADE807EC4}" destId="{67518ECD-5D1A-4109-96EF-627EB88AE210}" srcOrd="0" destOrd="0" presId="urn:microsoft.com/office/officeart/2005/8/layout/orgChart1"/>
    <dgm:cxn modelId="{2E171BBA-AFDD-4448-BFA4-B38F02D56967}" srcId="{E9C2E43A-2DCA-4CDA-875E-F112B001C9C5}" destId="{3C686C0A-ED6F-4B75-B25F-6E8A5112E795}" srcOrd="1" destOrd="0" parTransId="{039C9802-84D7-4392-9358-2C28CD990D8A}" sibTransId="{65BF7661-19E7-444A-AE0C-C4CA0F3AB28B}"/>
    <dgm:cxn modelId="{45FE9FD3-CFC2-47CC-996C-F7D9A746D60A}" type="presOf" srcId="{4ADDA072-DC7B-4AA3-94B3-7A8F39CC9800}" destId="{EC53FF1E-21DD-4B0E-8361-46415981BAB8}" srcOrd="0" destOrd="0" presId="urn:microsoft.com/office/officeart/2005/8/layout/orgChart1"/>
    <dgm:cxn modelId="{574C7DDB-9A8C-42A1-BBE5-C78EDCD79255}" type="presOf" srcId="{9021C3E2-5D92-4475-A89C-A94D479B3AC9}" destId="{5B8E5A0F-6001-47D3-AB15-1A65D230FB76}" srcOrd="0" destOrd="0" presId="urn:microsoft.com/office/officeart/2005/8/layout/orgChart1"/>
    <dgm:cxn modelId="{C02E30E8-EDC4-4A2E-BC48-8041D0D50926}" type="presOf" srcId="{4ADDA072-DC7B-4AA3-94B3-7A8F39CC9800}" destId="{4BF5D9FD-783C-4BE8-A102-4CD34C21BB17}" srcOrd="1" destOrd="0" presId="urn:microsoft.com/office/officeart/2005/8/layout/orgChart1"/>
    <dgm:cxn modelId="{C908312E-A5CA-4AC4-BE85-0375D35A6F55}" type="presParOf" srcId="{5B8E5A0F-6001-47D3-AB15-1A65D230FB76}" destId="{615B357E-1100-4130-A4CD-5C8295CC94E9}" srcOrd="0" destOrd="0" presId="urn:microsoft.com/office/officeart/2005/8/layout/orgChart1"/>
    <dgm:cxn modelId="{0446B7F0-9A7E-4881-B158-8E2F3C6E4ECA}" type="presParOf" srcId="{615B357E-1100-4130-A4CD-5C8295CC94E9}" destId="{704AE1C3-5B5F-4111-AE09-A3C982459D18}" srcOrd="0" destOrd="0" presId="urn:microsoft.com/office/officeart/2005/8/layout/orgChart1"/>
    <dgm:cxn modelId="{F073DCA2-213F-4164-BA8D-167CC90DE2BE}" type="presParOf" srcId="{704AE1C3-5B5F-4111-AE09-A3C982459D18}" destId="{1E50C01B-E03F-4768-8ACE-34A0BC62B854}" srcOrd="0" destOrd="0" presId="urn:microsoft.com/office/officeart/2005/8/layout/orgChart1"/>
    <dgm:cxn modelId="{C2879320-5B98-445D-A615-CB053CD01419}" type="presParOf" srcId="{704AE1C3-5B5F-4111-AE09-A3C982459D18}" destId="{567C404B-0344-4D61-9333-3DF09FDF863B}" srcOrd="1" destOrd="0" presId="urn:microsoft.com/office/officeart/2005/8/layout/orgChart1"/>
    <dgm:cxn modelId="{FDC4F164-354C-4711-B883-A118F10275A0}" type="presParOf" srcId="{615B357E-1100-4130-A4CD-5C8295CC94E9}" destId="{65EEF8C4-05CC-4206-9A1A-5D58D37348C8}" srcOrd="1" destOrd="0" presId="urn:microsoft.com/office/officeart/2005/8/layout/orgChart1"/>
    <dgm:cxn modelId="{38D38ABE-B5C3-42B6-92FA-83C7B96CA535}" type="presParOf" srcId="{65EEF8C4-05CC-4206-9A1A-5D58D37348C8}" destId="{67518ECD-5D1A-4109-96EF-627EB88AE210}" srcOrd="0" destOrd="0" presId="urn:microsoft.com/office/officeart/2005/8/layout/orgChart1"/>
    <dgm:cxn modelId="{5C1F3292-ECA1-45CE-98E1-DC2AB640445C}" type="presParOf" srcId="{65EEF8C4-05CC-4206-9A1A-5D58D37348C8}" destId="{0E943FDC-B315-4772-85F3-2A0F179F1CDC}" srcOrd="1" destOrd="0" presId="urn:microsoft.com/office/officeart/2005/8/layout/orgChart1"/>
    <dgm:cxn modelId="{0D38979C-02D0-4839-9F48-2F99C27C23FE}" type="presParOf" srcId="{0E943FDC-B315-4772-85F3-2A0F179F1CDC}" destId="{2F3CF3DB-7152-4AE4-957B-6D57CA0C6C45}" srcOrd="0" destOrd="0" presId="urn:microsoft.com/office/officeart/2005/8/layout/orgChart1"/>
    <dgm:cxn modelId="{8683448D-ACCC-4105-B647-E63DC48502DE}" type="presParOf" srcId="{2F3CF3DB-7152-4AE4-957B-6D57CA0C6C45}" destId="{EC53FF1E-21DD-4B0E-8361-46415981BAB8}" srcOrd="0" destOrd="0" presId="urn:microsoft.com/office/officeart/2005/8/layout/orgChart1"/>
    <dgm:cxn modelId="{3EB980D6-538D-4C11-8DB6-D1BD4917449C}" type="presParOf" srcId="{2F3CF3DB-7152-4AE4-957B-6D57CA0C6C45}" destId="{4BF5D9FD-783C-4BE8-A102-4CD34C21BB17}" srcOrd="1" destOrd="0" presId="urn:microsoft.com/office/officeart/2005/8/layout/orgChart1"/>
    <dgm:cxn modelId="{D68703E9-8229-4355-B3CE-282D128116CC}" type="presParOf" srcId="{0E943FDC-B315-4772-85F3-2A0F179F1CDC}" destId="{92B9FFA6-6097-487F-9468-7D3DE27B74BD}" srcOrd="1" destOrd="0" presId="urn:microsoft.com/office/officeart/2005/8/layout/orgChart1"/>
    <dgm:cxn modelId="{080BE4F9-E41B-49F6-B58B-0FC3E2CDD094}" type="presParOf" srcId="{0E943FDC-B315-4772-85F3-2A0F179F1CDC}" destId="{DBDD4900-4A20-4749-BCCA-BBC980A9C1E0}" srcOrd="2" destOrd="0" presId="urn:microsoft.com/office/officeart/2005/8/layout/orgChart1"/>
    <dgm:cxn modelId="{DD10790F-9205-4FA7-8C70-57732CABE78B}" type="presParOf" srcId="{65EEF8C4-05CC-4206-9A1A-5D58D37348C8}" destId="{24F1605D-CF20-460F-B060-F4157B9C0D00}" srcOrd="2" destOrd="0" presId="urn:microsoft.com/office/officeart/2005/8/layout/orgChart1"/>
    <dgm:cxn modelId="{764ECAF3-4DB2-4B2E-A830-E169BB15A2AF}" type="presParOf" srcId="{65EEF8C4-05CC-4206-9A1A-5D58D37348C8}" destId="{BEA39EC6-6BAB-4168-9AF5-95AAAC0F45F7}" srcOrd="3" destOrd="0" presId="urn:microsoft.com/office/officeart/2005/8/layout/orgChart1"/>
    <dgm:cxn modelId="{09B31DD4-0BFE-4442-8E83-111C4AA02B12}" type="presParOf" srcId="{BEA39EC6-6BAB-4168-9AF5-95AAAC0F45F7}" destId="{D2295734-45AA-4C77-BDD8-9EA23DBA402D}" srcOrd="0" destOrd="0" presId="urn:microsoft.com/office/officeart/2005/8/layout/orgChart1"/>
    <dgm:cxn modelId="{46CDD5B7-5584-4293-A791-DBEE84E999D9}" type="presParOf" srcId="{D2295734-45AA-4C77-BDD8-9EA23DBA402D}" destId="{BAAA4242-6914-4159-8D53-BDD202119948}" srcOrd="0" destOrd="0" presId="urn:microsoft.com/office/officeart/2005/8/layout/orgChart1"/>
    <dgm:cxn modelId="{BC2DBB9E-A246-4F22-BB5B-561F5C30550B}" type="presParOf" srcId="{D2295734-45AA-4C77-BDD8-9EA23DBA402D}" destId="{5B21EF26-5C67-4951-B992-788A8F4C5E86}" srcOrd="1" destOrd="0" presId="urn:microsoft.com/office/officeart/2005/8/layout/orgChart1"/>
    <dgm:cxn modelId="{F9F7D5F4-18DD-4B45-AD85-963A678D5A4B}" type="presParOf" srcId="{BEA39EC6-6BAB-4168-9AF5-95AAAC0F45F7}" destId="{CD6FF7F7-762E-47C2-B530-62EE55AAF66E}" srcOrd="1" destOrd="0" presId="urn:microsoft.com/office/officeart/2005/8/layout/orgChart1"/>
    <dgm:cxn modelId="{A9C8F676-7156-4F10-804B-F840AF63BB1E}" type="presParOf" srcId="{BEA39EC6-6BAB-4168-9AF5-95AAAC0F45F7}" destId="{F01DCBF8-CBD7-408B-9930-B87815F2030E}" srcOrd="2" destOrd="0" presId="urn:microsoft.com/office/officeart/2005/8/layout/orgChart1"/>
    <dgm:cxn modelId="{71954BA4-B642-42E9-9F80-C4AB2618A8E8}" type="presParOf" srcId="{65EEF8C4-05CC-4206-9A1A-5D58D37348C8}" destId="{5C7B0441-D6AF-4A3A-8EB2-26EC5A8CD4E2}" srcOrd="4" destOrd="0" presId="urn:microsoft.com/office/officeart/2005/8/layout/orgChart1"/>
    <dgm:cxn modelId="{BC1FE3D3-22AD-4304-860D-9DD376D2AB0F}" type="presParOf" srcId="{65EEF8C4-05CC-4206-9A1A-5D58D37348C8}" destId="{352843B2-BF5B-4950-8A27-325129AA9C8E}" srcOrd="5" destOrd="0" presId="urn:microsoft.com/office/officeart/2005/8/layout/orgChart1"/>
    <dgm:cxn modelId="{1D933D12-441E-492D-B86E-2E4680FC0CE6}" type="presParOf" srcId="{352843B2-BF5B-4950-8A27-325129AA9C8E}" destId="{8BE3E578-9D37-4DB9-A100-640491F05DF0}" srcOrd="0" destOrd="0" presId="urn:microsoft.com/office/officeart/2005/8/layout/orgChart1"/>
    <dgm:cxn modelId="{E125322C-EC85-4C75-96DF-9A82EFBF47E3}" type="presParOf" srcId="{8BE3E578-9D37-4DB9-A100-640491F05DF0}" destId="{3C963B4F-4DF9-43B4-9587-ACAA74B8B0BB}" srcOrd="0" destOrd="0" presId="urn:microsoft.com/office/officeart/2005/8/layout/orgChart1"/>
    <dgm:cxn modelId="{75439079-2766-4E59-AFA3-8B686F1CB482}" type="presParOf" srcId="{8BE3E578-9D37-4DB9-A100-640491F05DF0}" destId="{66FDE850-FFE7-47DD-8723-F65EE6B313BC}" srcOrd="1" destOrd="0" presId="urn:microsoft.com/office/officeart/2005/8/layout/orgChart1"/>
    <dgm:cxn modelId="{454C8530-9BD7-49C4-AE55-505FFED1D8D1}" type="presParOf" srcId="{352843B2-BF5B-4950-8A27-325129AA9C8E}" destId="{C3564B18-0DFF-4B11-8592-05762D1C7F80}" srcOrd="1" destOrd="0" presId="urn:microsoft.com/office/officeart/2005/8/layout/orgChart1"/>
    <dgm:cxn modelId="{A6037833-DD63-4483-8AA7-9629BABBB35C}" type="presParOf" srcId="{352843B2-BF5B-4950-8A27-325129AA9C8E}" destId="{18CCF4AD-B997-49E5-81EC-D5EAC2289E29}" srcOrd="2" destOrd="0" presId="urn:microsoft.com/office/officeart/2005/8/layout/orgChart1"/>
    <dgm:cxn modelId="{6D41C34C-D4A9-4EDE-A7DE-34D57CABE1D5}" type="presParOf" srcId="{615B357E-1100-4130-A4CD-5C8295CC94E9}" destId="{63053399-ABA0-4DA9-9184-F77CD0740E5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021C3E2-5D92-4475-A89C-A94D479B3AC9}"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E9C2E43A-2DCA-4CDA-875E-F112B001C9C5}">
      <dgm:prSet phldrT="[Text]"/>
      <dgm:spPr/>
      <dgm:t>
        <a:bodyPr/>
        <a:lstStyle/>
        <a:p>
          <a:r>
            <a:rPr lang="en-US" dirty="0"/>
            <a:t>Resident But Not Ordinarily Resident</a:t>
          </a:r>
        </a:p>
      </dgm:t>
    </dgm:pt>
    <dgm:pt modelId="{3AE0D13C-3D3C-4B82-9774-B10ABD85624D}" type="parTrans" cxnId="{12C38642-F1E7-455C-BE97-7AB252251458}">
      <dgm:prSet/>
      <dgm:spPr/>
      <dgm:t>
        <a:bodyPr/>
        <a:lstStyle/>
        <a:p>
          <a:endParaRPr lang="en-US"/>
        </a:p>
      </dgm:t>
    </dgm:pt>
    <dgm:pt modelId="{4C82DB43-222D-4CCF-BB1C-0B8D3AC037B0}" type="sibTrans" cxnId="{12C38642-F1E7-455C-BE97-7AB252251458}">
      <dgm:prSet/>
      <dgm:spPr/>
      <dgm:t>
        <a:bodyPr/>
        <a:lstStyle/>
        <a:p>
          <a:endParaRPr lang="en-US"/>
        </a:p>
      </dgm:t>
    </dgm:pt>
    <dgm:pt modelId="{3C686C0A-ED6F-4B75-B25F-6E8A5112E795}">
      <dgm:prSet phldrT="[Text]"/>
      <dgm:spPr/>
      <dgm:t>
        <a:bodyPr/>
        <a:lstStyle/>
        <a:p>
          <a:r>
            <a:rPr lang="en-US" dirty="0"/>
            <a:t>OR</a:t>
          </a:r>
        </a:p>
      </dgm:t>
    </dgm:pt>
    <dgm:pt modelId="{039C9802-84D7-4392-9358-2C28CD990D8A}" type="parTrans" cxnId="{2E171BBA-AFDD-4448-BFA4-B38F02D56967}">
      <dgm:prSet/>
      <dgm:spPr/>
      <dgm:t>
        <a:bodyPr/>
        <a:lstStyle/>
        <a:p>
          <a:endParaRPr lang="en-US"/>
        </a:p>
      </dgm:t>
    </dgm:pt>
    <dgm:pt modelId="{65BF7661-19E7-444A-AE0C-C4CA0F3AB28B}" type="sibTrans" cxnId="{2E171BBA-AFDD-4448-BFA4-B38F02D56967}">
      <dgm:prSet/>
      <dgm:spPr/>
      <dgm:t>
        <a:bodyPr/>
        <a:lstStyle/>
        <a:p>
          <a:endParaRPr lang="en-US"/>
        </a:p>
      </dgm:t>
    </dgm:pt>
    <dgm:pt modelId="{4ADDA072-DC7B-4AA3-94B3-7A8F39CC9800}">
      <dgm:prSet/>
      <dgm:spPr/>
      <dgm:t>
        <a:bodyPr/>
        <a:lstStyle/>
        <a:p>
          <a:r>
            <a:rPr lang="en-US" dirty="0"/>
            <a:t>a citizen of India, or a person of Indian origin, having total </a:t>
          </a:r>
          <a:r>
            <a:rPr lang="en-US" b="1" dirty="0"/>
            <a:t>Indian sourced income &gt; 15 Lakhs</a:t>
          </a:r>
        </a:p>
      </dgm:t>
    </dgm:pt>
    <dgm:pt modelId="{6FFA2782-ACC7-4B1C-AD60-291ADE807EC4}" type="parTrans" cxnId="{2BCFCD13-E589-4901-AD3D-2B6E88AB5DD8}">
      <dgm:prSet/>
      <dgm:spPr/>
      <dgm:t>
        <a:bodyPr/>
        <a:lstStyle/>
        <a:p>
          <a:endParaRPr lang="en-US"/>
        </a:p>
      </dgm:t>
    </dgm:pt>
    <dgm:pt modelId="{F3FA0D0C-0BF2-474C-998C-B357F982BE1F}" type="sibTrans" cxnId="{2BCFCD13-E589-4901-AD3D-2B6E88AB5DD8}">
      <dgm:prSet/>
      <dgm:spPr/>
      <dgm:t>
        <a:bodyPr/>
        <a:lstStyle/>
        <a:p>
          <a:endParaRPr lang="en-US"/>
        </a:p>
      </dgm:t>
    </dgm:pt>
    <dgm:pt modelId="{F1C52E66-6612-4300-A1B2-FC7D2D533F8E}">
      <dgm:prSet/>
      <dgm:spPr/>
      <dgm:t>
        <a:bodyPr/>
        <a:lstStyle/>
        <a:p>
          <a:r>
            <a:rPr lang="en-US" dirty="0"/>
            <a:t>And </a:t>
          </a:r>
        </a:p>
        <a:p>
          <a:r>
            <a:rPr lang="en-US" dirty="0"/>
            <a:t>has been in India for a period of </a:t>
          </a:r>
          <a:r>
            <a:rPr lang="en-US" b="1" dirty="0"/>
            <a:t>120 days or more but less than 182 days.</a:t>
          </a:r>
          <a:endParaRPr lang="en-IN" b="1" dirty="0"/>
        </a:p>
      </dgm:t>
    </dgm:pt>
    <dgm:pt modelId="{128FBC49-DF3D-4D09-AA34-6B3B1F4B3BA7}" type="parTrans" cxnId="{56E193B4-EAFB-4E44-9A8C-F6E3DFC22D04}">
      <dgm:prSet/>
      <dgm:spPr/>
      <dgm:t>
        <a:bodyPr/>
        <a:lstStyle/>
        <a:p>
          <a:endParaRPr lang="en-IN"/>
        </a:p>
      </dgm:t>
    </dgm:pt>
    <dgm:pt modelId="{C4D1ABE0-A145-46DC-B35F-7D7D78C60C20}" type="sibTrans" cxnId="{56E193B4-EAFB-4E44-9A8C-F6E3DFC22D04}">
      <dgm:prSet/>
      <dgm:spPr/>
      <dgm:t>
        <a:bodyPr/>
        <a:lstStyle/>
        <a:p>
          <a:endParaRPr lang="en-IN"/>
        </a:p>
      </dgm:t>
    </dgm:pt>
    <dgm:pt modelId="{268BD91F-04D1-47B7-9DE2-F1FC83FDD634}">
      <dgm:prSet phldrT="[Text]"/>
      <dgm:spPr/>
      <dgm:t>
        <a:bodyPr/>
        <a:lstStyle/>
        <a:p>
          <a:r>
            <a:rPr lang="en-US" dirty="0"/>
            <a:t>A citizen of India who is </a:t>
          </a:r>
          <a:r>
            <a:rPr lang="en-US" b="1" dirty="0"/>
            <a:t>deemed to be resident in India</a:t>
          </a:r>
        </a:p>
      </dgm:t>
    </dgm:pt>
    <dgm:pt modelId="{8B13FD37-3BB6-49A4-B59E-6374EE0BC73B}" type="sibTrans" cxnId="{5FD82E60-57D5-4ABF-9661-CD9CA50B706B}">
      <dgm:prSet/>
      <dgm:spPr/>
      <dgm:t>
        <a:bodyPr/>
        <a:lstStyle/>
        <a:p>
          <a:endParaRPr lang="en-US"/>
        </a:p>
      </dgm:t>
    </dgm:pt>
    <dgm:pt modelId="{805A9A1B-E466-4C51-B190-AD223786D44E}" type="parTrans" cxnId="{5FD82E60-57D5-4ABF-9661-CD9CA50B706B}">
      <dgm:prSet/>
      <dgm:spPr/>
      <dgm:t>
        <a:bodyPr/>
        <a:lstStyle/>
        <a:p>
          <a:endParaRPr lang="en-US"/>
        </a:p>
      </dgm:t>
    </dgm:pt>
    <dgm:pt modelId="{5B8E5A0F-6001-47D3-AB15-1A65D230FB76}" type="pres">
      <dgm:prSet presAssocID="{9021C3E2-5D92-4475-A89C-A94D479B3AC9}" presName="hierChild1" presStyleCnt="0">
        <dgm:presLayoutVars>
          <dgm:orgChart val="1"/>
          <dgm:chPref val="1"/>
          <dgm:dir/>
          <dgm:animOne val="branch"/>
          <dgm:animLvl val="lvl"/>
          <dgm:resizeHandles/>
        </dgm:presLayoutVars>
      </dgm:prSet>
      <dgm:spPr/>
    </dgm:pt>
    <dgm:pt modelId="{615B357E-1100-4130-A4CD-5C8295CC94E9}" type="pres">
      <dgm:prSet presAssocID="{E9C2E43A-2DCA-4CDA-875E-F112B001C9C5}" presName="hierRoot1" presStyleCnt="0">
        <dgm:presLayoutVars>
          <dgm:hierBranch val="init"/>
        </dgm:presLayoutVars>
      </dgm:prSet>
      <dgm:spPr/>
    </dgm:pt>
    <dgm:pt modelId="{704AE1C3-5B5F-4111-AE09-A3C982459D18}" type="pres">
      <dgm:prSet presAssocID="{E9C2E43A-2DCA-4CDA-875E-F112B001C9C5}" presName="rootComposite1" presStyleCnt="0"/>
      <dgm:spPr/>
    </dgm:pt>
    <dgm:pt modelId="{1E50C01B-E03F-4768-8ACE-34A0BC62B854}" type="pres">
      <dgm:prSet presAssocID="{E9C2E43A-2DCA-4CDA-875E-F112B001C9C5}" presName="rootText1" presStyleLbl="node0" presStyleIdx="0" presStyleCnt="1">
        <dgm:presLayoutVars>
          <dgm:chPref val="3"/>
        </dgm:presLayoutVars>
      </dgm:prSet>
      <dgm:spPr/>
    </dgm:pt>
    <dgm:pt modelId="{567C404B-0344-4D61-9333-3DF09FDF863B}" type="pres">
      <dgm:prSet presAssocID="{E9C2E43A-2DCA-4CDA-875E-F112B001C9C5}" presName="rootConnector1" presStyleLbl="node1" presStyleIdx="0" presStyleCnt="0"/>
      <dgm:spPr/>
    </dgm:pt>
    <dgm:pt modelId="{65EEF8C4-05CC-4206-9A1A-5D58D37348C8}" type="pres">
      <dgm:prSet presAssocID="{E9C2E43A-2DCA-4CDA-875E-F112B001C9C5}" presName="hierChild2" presStyleCnt="0"/>
      <dgm:spPr/>
    </dgm:pt>
    <dgm:pt modelId="{67518ECD-5D1A-4109-96EF-627EB88AE210}" type="pres">
      <dgm:prSet presAssocID="{6FFA2782-ACC7-4B1C-AD60-291ADE807EC4}" presName="Name37" presStyleLbl="parChTrans1D2" presStyleIdx="0" presStyleCnt="3"/>
      <dgm:spPr/>
    </dgm:pt>
    <dgm:pt modelId="{0E943FDC-B315-4772-85F3-2A0F179F1CDC}" type="pres">
      <dgm:prSet presAssocID="{4ADDA072-DC7B-4AA3-94B3-7A8F39CC9800}" presName="hierRoot2" presStyleCnt="0">
        <dgm:presLayoutVars>
          <dgm:hierBranch val="init"/>
        </dgm:presLayoutVars>
      </dgm:prSet>
      <dgm:spPr/>
    </dgm:pt>
    <dgm:pt modelId="{2F3CF3DB-7152-4AE4-957B-6D57CA0C6C45}" type="pres">
      <dgm:prSet presAssocID="{4ADDA072-DC7B-4AA3-94B3-7A8F39CC9800}" presName="rootComposite" presStyleCnt="0"/>
      <dgm:spPr/>
    </dgm:pt>
    <dgm:pt modelId="{EC53FF1E-21DD-4B0E-8361-46415981BAB8}" type="pres">
      <dgm:prSet presAssocID="{4ADDA072-DC7B-4AA3-94B3-7A8F39CC9800}" presName="rootText" presStyleLbl="node2" presStyleIdx="0" presStyleCnt="3">
        <dgm:presLayoutVars>
          <dgm:chPref val="3"/>
        </dgm:presLayoutVars>
      </dgm:prSet>
      <dgm:spPr/>
    </dgm:pt>
    <dgm:pt modelId="{4BF5D9FD-783C-4BE8-A102-4CD34C21BB17}" type="pres">
      <dgm:prSet presAssocID="{4ADDA072-DC7B-4AA3-94B3-7A8F39CC9800}" presName="rootConnector" presStyleLbl="node2" presStyleIdx="0" presStyleCnt="3"/>
      <dgm:spPr/>
    </dgm:pt>
    <dgm:pt modelId="{92B9FFA6-6097-487F-9468-7D3DE27B74BD}" type="pres">
      <dgm:prSet presAssocID="{4ADDA072-DC7B-4AA3-94B3-7A8F39CC9800}" presName="hierChild4" presStyleCnt="0"/>
      <dgm:spPr/>
    </dgm:pt>
    <dgm:pt modelId="{A673A5AE-8466-4D15-B64E-548BBDC46330}" type="pres">
      <dgm:prSet presAssocID="{128FBC49-DF3D-4D09-AA34-6B3B1F4B3BA7}" presName="Name37" presStyleLbl="parChTrans1D3" presStyleIdx="0" presStyleCnt="1"/>
      <dgm:spPr/>
    </dgm:pt>
    <dgm:pt modelId="{7CB3B5CF-D230-4E34-A1EF-063ABB4406E4}" type="pres">
      <dgm:prSet presAssocID="{F1C52E66-6612-4300-A1B2-FC7D2D533F8E}" presName="hierRoot2" presStyleCnt="0">
        <dgm:presLayoutVars>
          <dgm:hierBranch val="init"/>
        </dgm:presLayoutVars>
      </dgm:prSet>
      <dgm:spPr/>
    </dgm:pt>
    <dgm:pt modelId="{F5C96D7D-D39E-4C00-8052-3059C7BBBB79}" type="pres">
      <dgm:prSet presAssocID="{F1C52E66-6612-4300-A1B2-FC7D2D533F8E}" presName="rootComposite" presStyleCnt="0"/>
      <dgm:spPr/>
    </dgm:pt>
    <dgm:pt modelId="{ACDE5A95-5A97-4DCC-AF13-E447694E4CC2}" type="pres">
      <dgm:prSet presAssocID="{F1C52E66-6612-4300-A1B2-FC7D2D533F8E}" presName="rootText" presStyleLbl="node3" presStyleIdx="0" presStyleCnt="1" custLinFactNeighborX="7813" custLinFactNeighborY="7057">
        <dgm:presLayoutVars>
          <dgm:chPref val="3"/>
        </dgm:presLayoutVars>
      </dgm:prSet>
      <dgm:spPr/>
    </dgm:pt>
    <dgm:pt modelId="{5302A8A6-4EDA-459A-A9F7-92E45784AF27}" type="pres">
      <dgm:prSet presAssocID="{F1C52E66-6612-4300-A1B2-FC7D2D533F8E}" presName="rootConnector" presStyleLbl="node3" presStyleIdx="0" presStyleCnt="1"/>
      <dgm:spPr/>
    </dgm:pt>
    <dgm:pt modelId="{660B40F9-06C6-4C60-A33F-FDCEF5E0095E}" type="pres">
      <dgm:prSet presAssocID="{F1C52E66-6612-4300-A1B2-FC7D2D533F8E}" presName="hierChild4" presStyleCnt="0"/>
      <dgm:spPr/>
    </dgm:pt>
    <dgm:pt modelId="{61F32B12-EBCE-4EF1-8FF3-E219E8CE5008}" type="pres">
      <dgm:prSet presAssocID="{F1C52E66-6612-4300-A1B2-FC7D2D533F8E}" presName="hierChild5" presStyleCnt="0"/>
      <dgm:spPr/>
    </dgm:pt>
    <dgm:pt modelId="{DBDD4900-4A20-4749-BCCA-BBC980A9C1E0}" type="pres">
      <dgm:prSet presAssocID="{4ADDA072-DC7B-4AA3-94B3-7A8F39CC9800}" presName="hierChild5" presStyleCnt="0"/>
      <dgm:spPr/>
    </dgm:pt>
    <dgm:pt modelId="{24F1605D-CF20-460F-B060-F4157B9C0D00}" type="pres">
      <dgm:prSet presAssocID="{039C9802-84D7-4392-9358-2C28CD990D8A}" presName="Name37" presStyleLbl="parChTrans1D2" presStyleIdx="1" presStyleCnt="3"/>
      <dgm:spPr/>
    </dgm:pt>
    <dgm:pt modelId="{BEA39EC6-6BAB-4168-9AF5-95AAAC0F45F7}" type="pres">
      <dgm:prSet presAssocID="{3C686C0A-ED6F-4B75-B25F-6E8A5112E795}" presName="hierRoot2" presStyleCnt="0">
        <dgm:presLayoutVars>
          <dgm:hierBranch val="init"/>
        </dgm:presLayoutVars>
      </dgm:prSet>
      <dgm:spPr/>
    </dgm:pt>
    <dgm:pt modelId="{D2295734-45AA-4C77-BDD8-9EA23DBA402D}" type="pres">
      <dgm:prSet presAssocID="{3C686C0A-ED6F-4B75-B25F-6E8A5112E795}" presName="rootComposite" presStyleCnt="0"/>
      <dgm:spPr/>
    </dgm:pt>
    <dgm:pt modelId="{BAAA4242-6914-4159-8D53-BDD202119948}" type="pres">
      <dgm:prSet presAssocID="{3C686C0A-ED6F-4B75-B25F-6E8A5112E795}" presName="rootText" presStyleLbl="node2" presStyleIdx="1" presStyleCnt="3" custScaleY="52067" custLinFactNeighborX="525" custLinFactNeighborY="-724">
        <dgm:presLayoutVars>
          <dgm:chPref val="3"/>
        </dgm:presLayoutVars>
      </dgm:prSet>
      <dgm:spPr/>
    </dgm:pt>
    <dgm:pt modelId="{5B21EF26-5C67-4951-B992-788A8F4C5E86}" type="pres">
      <dgm:prSet presAssocID="{3C686C0A-ED6F-4B75-B25F-6E8A5112E795}" presName="rootConnector" presStyleLbl="node2" presStyleIdx="1" presStyleCnt="3"/>
      <dgm:spPr/>
    </dgm:pt>
    <dgm:pt modelId="{CD6FF7F7-762E-47C2-B530-62EE55AAF66E}" type="pres">
      <dgm:prSet presAssocID="{3C686C0A-ED6F-4B75-B25F-6E8A5112E795}" presName="hierChild4" presStyleCnt="0"/>
      <dgm:spPr/>
    </dgm:pt>
    <dgm:pt modelId="{F01DCBF8-CBD7-408B-9930-B87815F2030E}" type="pres">
      <dgm:prSet presAssocID="{3C686C0A-ED6F-4B75-B25F-6E8A5112E795}" presName="hierChild5" presStyleCnt="0"/>
      <dgm:spPr/>
    </dgm:pt>
    <dgm:pt modelId="{5C7B0441-D6AF-4A3A-8EB2-26EC5A8CD4E2}" type="pres">
      <dgm:prSet presAssocID="{805A9A1B-E466-4C51-B190-AD223786D44E}" presName="Name37" presStyleLbl="parChTrans1D2" presStyleIdx="2" presStyleCnt="3"/>
      <dgm:spPr/>
    </dgm:pt>
    <dgm:pt modelId="{352843B2-BF5B-4950-8A27-325129AA9C8E}" type="pres">
      <dgm:prSet presAssocID="{268BD91F-04D1-47B7-9DE2-F1FC83FDD634}" presName="hierRoot2" presStyleCnt="0">
        <dgm:presLayoutVars>
          <dgm:hierBranch val="init"/>
        </dgm:presLayoutVars>
      </dgm:prSet>
      <dgm:spPr/>
    </dgm:pt>
    <dgm:pt modelId="{8BE3E578-9D37-4DB9-A100-640491F05DF0}" type="pres">
      <dgm:prSet presAssocID="{268BD91F-04D1-47B7-9DE2-F1FC83FDD634}" presName="rootComposite" presStyleCnt="0"/>
      <dgm:spPr/>
    </dgm:pt>
    <dgm:pt modelId="{3C963B4F-4DF9-43B4-9587-ACAA74B8B0BB}" type="pres">
      <dgm:prSet presAssocID="{268BD91F-04D1-47B7-9DE2-F1FC83FDD634}" presName="rootText" presStyleLbl="node2" presStyleIdx="2" presStyleCnt="3" custLinFactNeighborX="1179" custLinFactNeighborY="-724">
        <dgm:presLayoutVars>
          <dgm:chPref val="3"/>
        </dgm:presLayoutVars>
      </dgm:prSet>
      <dgm:spPr/>
    </dgm:pt>
    <dgm:pt modelId="{66FDE850-FFE7-47DD-8723-F65EE6B313BC}" type="pres">
      <dgm:prSet presAssocID="{268BD91F-04D1-47B7-9DE2-F1FC83FDD634}" presName="rootConnector" presStyleLbl="node2" presStyleIdx="2" presStyleCnt="3"/>
      <dgm:spPr/>
    </dgm:pt>
    <dgm:pt modelId="{C3564B18-0DFF-4B11-8592-05762D1C7F80}" type="pres">
      <dgm:prSet presAssocID="{268BD91F-04D1-47B7-9DE2-F1FC83FDD634}" presName="hierChild4" presStyleCnt="0"/>
      <dgm:spPr/>
    </dgm:pt>
    <dgm:pt modelId="{18CCF4AD-B997-49E5-81EC-D5EAC2289E29}" type="pres">
      <dgm:prSet presAssocID="{268BD91F-04D1-47B7-9DE2-F1FC83FDD634}" presName="hierChild5" presStyleCnt="0"/>
      <dgm:spPr/>
    </dgm:pt>
    <dgm:pt modelId="{63053399-ABA0-4DA9-9184-F77CD0740E5C}" type="pres">
      <dgm:prSet presAssocID="{E9C2E43A-2DCA-4CDA-875E-F112B001C9C5}" presName="hierChild3" presStyleCnt="0"/>
      <dgm:spPr/>
    </dgm:pt>
  </dgm:ptLst>
  <dgm:cxnLst>
    <dgm:cxn modelId="{F33F7500-67D7-461C-85C7-E6B0167E17AE}" type="presOf" srcId="{E9C2E43A-2DCA-4CDA-875E-F112B001C9C5}" destId="{1E50C01B-E03F-4768-8ACE-34A0BC62B854}" srcOrd="0" destOrd="0" presId="urn:microsoft.com/office/officeart/2005/8/layout/orgChart1"/>
    <dgm:cxn modelId="{11ABE104-99B1-4B34-A0A4-055B19663C21}" type="presOf" srcId="{F1C52E66-6612-4300-A1B2-FC7D2D533F8E}" destId="{5302A8A6-4EDA-459A-A9F7-92E45784AF27}" srcOrd="1" destOrd="0" presId="urn:microsoft.com/office/officeart/2005/8/layout/orgChart1"/>
    <dgm:cxn modelId="{938ACB0D-1BF8-4FC8-B466-653E6855A126}" type="presOf" srcId="{4ADDA072-DC7B-4AA3-94B3-7A8F39CC9800}" destId="{4BF5D9FD-783C-4BE8-A102-4CD34C21BB17}" srcOrd="1" destOrd="0" presId="urn:microsoft.com/office/officeart/2005/8/layout/orgChart1"/>
    <dgm:cxn modelId="{F42C3B0E-8622-4CB9-9279-9483F2002248}" type="presOf" srcId="{3C686C0A-ED6F-4B75-B25F-6E8A5112E795}" destId="{BAAA4242-6914-4159-8D53-BDD202119948}" srcOrd="0" destOrd="0" presId="urn:microsoft.com/office/officeart/2005/8/layout/orgChart1"/>
    <dgm:cxn modelId="{2BCFCD13-E589-4901-AD3D-2B6E88AB5DD8}" srcId="{E9C2E43A-2DCA-4CDA-875E-F112B001C9C5}" destId="{4ADDA072-DC7B-4AA3-94B3-7A8F39CC9800}" srcOrd="0" destOrd="0" parTransId="{6FFA2782-ACC7-4B1C-AD60-291ADE807EC4}" sibTransId="{F3FA0D0C-0BF2-474C-998C-B357F982BE1F}"/>
    <dgm:cxn modelId="{C88B6720-95DF-4AC8-96D0-2B41BEB6E190}" type="presOf" srcId="{6FFA2782-ACC7-4B1C-AD60-291ADE807EC4}" destId="{67518ECD-5D1A-4109-96EF-627EB88AE210}" srcOrd="0" destOrd="0" presId="urn:microsoft.com/office/officeart/2005/8/layout/orgChart1"/>
    <dgm:cxn modelId="{30640F24-37E3-4A58-AF2C-F070524984DE}" type="presOf" srcId="{3C686C0A-ED6F-4B75-B25F-6E8A5112E795}" destId="{5B21EF26-5C67-4951-B992-788A8F4C5E86}" srcOrd="1" destOrd="0" presId="urn:microsoft.com/office/officeart/2005/8/layout/orgChart1"/>
    <dgm:cxn modelId="{CBDF523D-A8EB-4D74-82D3-53C82E5842B3}" type="presOf" srcId="{F1C52E66-6612-4300-A1B2-FC7D2D533F8E}" destId="{ACDE5A95-5A97-4DCC-AF13-E447694E4CC2}" srcOrd="0" destOrd="0" presId="urn:microsoft.com/office/officeart/2005/8/layout/orgChart1"/>
    <dgm:cxn modelId="{5420243F-EA27-4EEE-B41A-5FDE2CB69AEF}" type="presOf" srcId="{128FBC49-DF3D-4D09-AA34-6B3B1F4B3BA7}" destId="{A673A5AE-8466-4D15-B64E-548BBDC46330}" srcOrd="0" destOrd="0" presId="urn:microsoft.com/office/officeart/2005/8/layout/orgChart1"/>
    <dgm:cxn modelId="{5FD82E60-57D5-4ABF-9661-CD9CA50B706B}" srcId="{E9C2E43A-2DCA-4CDA-875E-F112B001C9C5}" destId="{268BD91F-04D1-47B7-9DE2-F1FC83FDD634}" srcOrd="2" destOrd="0" parTransId="{805A9A1B-E466-4C51-B190-AD223786D44E}" sibTransId="{8B13FD37-3BB6-49A4-B59E-6374EE0BC73B}"/>
    <dgm:cxn modelId="{12C38642-F1E7-455C-BE97-7AB252251458}" srcId="{9021C3E2-5D92-4475-A89C-A94D479B3AC9}" destId="{E9C2E43A-2DCA-4CDA-875E-F112B001C9C5}" srcOrd="0" destOrd="0" parTransId="{3AE0D13C-3D3C-4B82-9774-B10ABD85624D}" sibTransId="{4C82DB43-222D-4CCF-BB1C-0B8D3AC037B0}"/>
    <dgm:cxn modelId="{44C4114C-5299-4E79-ACBC-80C825E6BE32}" type="presOf" srcId="{805A9A1B-E466-4C51-B190-AD223786D44E}" destId="{5C7B0441-D6AF-4A3A-8EB2-26EC5A8CD4E2}" srcOrd="0" destOrd="0" presId="urn:microsoft.com/office/officeart/2005/8/layout/orgChart1"/>
    <dgm:cxn modelId="{4687287C-20C0-46F3-A1F8-E57289747F6D}" type="presOf" srcId="{268BD91F-04D1-47B7-9DE2-F1FC83FDD634}" destId="{66FDE850-FFE7-47DD-8723-F65EE6B313BC}" srcOrd="1" destOrd="0" presId="urn:microsoft.com/office/officeart/2005/8/layout/orgChart1"/>
    <dgm:cxn modelId="{C0E86E7E-87BD-4D81-A1CD-118F0FE8F22C}" type="presOf" srcId="{268BD91F-04D1-47B7-9DE2-F1FC83FDD634}" destId="{3C963B4F-4DF9-43B4-9587-ACAA74B8B0BB}" srcOrd="0" destOrd="0" presId="urn:microsoft.com/office/officeart/2005/8/layout/orgChart1"/>
    <dgm:cxn modelId="{1ED1F889-783D-4941-9529-58CE5D5E8216}" type="presOf" srcId="{E9C2E43A-2DCA-4CDA-875E-F112B001C9C5}" destId="{567C404B-0344-4D61-9333-3DF09FDF863B}" srcOrd="1" destOrd="0" presId="urn:microsoft.com/office/officeart/2005/8/layout/orgChart1"/>
    <dgm:cxn modelId="{56E193B4-EAFB-4E44-9A8C-F6E3DFC22D04}" srcId="{4ADDA072-DC7B-4AA3-94B3-7A8F39CC9800}" destId="{F1C52E66-6612-4300-A1B2-FC7D2D533F8E}" srcOrd="0" destOrd="0" parTransId="{128FBC49-DF3D-4D09-AA34-6B3B1F4B3BA7}" sibTransId="{C4D1ABE0-A145-46DC-B35F-7D7D78C60C20}"/>
    <dgm:cxn modelId="{2E171BBA-AFDD-4448-BFA4-B38F02D56967}" srcId="{E9C2E43A-2DCA-4CDA-875E-F112B001C9C5}" destId="{3C686C0A-ED6F-4B75-B25F-6E8A5112E795}" srcOrd="1" destOrd="0" parTransId="{039C9802-84D7-4392-9358-2C28CD990D8A}" sibTransId="{65BF7661-19E7-444A-AE0C-C4CA0F3AB28B}"/>
    <dgm:cxn modelId="{EF621DBC-26A1-449D-98AA-1F20BDAC8FC8}" type="presOf" srcId="{9021C3E2-5D92-4475-A89C-A94D479B3AC9}" destId="{5B8E5A0F-6001-47D3-AB15-1A65D230FB76}" srcOrd="0" destOrd="0" presId="urn:microsoft.com/office/officeart/2005/8/layout/orgChart1"/>
    <dgm:cxn modelId="{341F9FCC-5E9A-4D1E-B48A-68B1E31B4EF6}" type="presOf" srcId="{4ADDA072-DC7B-4AA3-94B3-7A8F39CC9800}" destId="{EC53FF1E-21DD-4B0E-8361-46415981BAB8}" srcOrd="0" destOrd="0" presId="urn:microsoft.com/office/officeart/2005/8/layout/orgChart1"/>
    <dgm:cxn modelId="{CB4D4DDC-90D4-4F6A-BD24-BDCA5A7EF54D}" type="presOf" srcId="{039C9802-84D7-4392-9358-2C28CD990D8A}" destId="{24F1605D-CF20-460F-B060-F4157B9C0D00}" srcOrd="0" destOrd="0" presId="urn:microsoft.com/office/officeart/2005/8/layout/orgChart1"/>
    <dgm:cxn modelId="{34B33BB3-9B22-40CA-A441-9F2E25B728B5}" type="presParOf" srcId="{5B8E5A0F-6001-47D3-AB15-1A65D230FB76}" destId="{615B357E-1100-4130-A4CD-5C8295CC94E9}" srcOrd="0" destOrd="0" presId="urn:microsoft.com/office/officeart/2005/8/layout/orgChart1"/>
    <dgm:cxn modelId="{9CF48755-E6B2-4963-BCC0-6F70CFF00FFA}" type="presParOf" srcId="{615B357E-1100-4130-A4CD-5C8295CC94E9}" destId="{704AE1C3-5B5F-4111-AE09-A3C982459D18}" srcOrd="0" destOrd="0" presId="urn:microsoft.com/office/officeart/2005/8/layout/orgChart1"/>
    <dgm:cxn modelId="{4A122E7D-0D71-44E5-9B08-5A337EEC8CE2}" type="presParOf" srcId="{704AE1C3-5B5F-4111-AE09-A3C982459D18}" destId="{1E50C01B-E03F-4768-8ACE-34A0BC62B854}" srcOrd="0" destOrd="0" presId="urn:microsoft.com/office/officeart/2005/8/layout/orgChart1"/>
    <dgm:cxn modelId="{D4E82D7D-B633-423A-9529-56049255FDCD}" type="presParOf" srcId="{704AE1C3-5B5F-4111-AE09-A3C982459D18}" destId="{567C404B-0344-4D61-9333-3DF09FDF863B}" srcOrd="1" destOrd="0" presId="urn:microsoft.com/office/officeart/2005/8/layout/orgChart1"/>
    <dgm:cxn modelId="{A3424E1D-0134-4455-925D-C0CF481EDA7F}" type="presParOf" srcId="{615B357E-1100-4130-A4CD-5C8295CC94E9}" destId="{65EEF8C4-05CC-4206-9A1A-5D58D37348C8}" srcOrd="1" destOrd="0" presId="urn:microsoft.com/office/officeart/2005/8/layout/orgChart1"/>
    <dgm:cxn modelId="{88F1C46D-10D3-4C68-9506-C208D9DE8377}" type="presParOf" srcId="{65EEF8C4-05CC-4206-9A1A-5D58D37348C8}" destId="{67518ECD-5D1A-4109-96EF-627EB88AE210}" srcOrd="0" destOrd="0" presId="urn:microsoft.com/office/officeart/2005/8/layout/orgChart1"/>
    <dgm:cxn modelId="{B6E87F51-58B1-4F5C-B349-1D11F6DD84D4}" type="presParOf" srcId="{65EEF8C4-05CC-4206-9A1A-5D58D37348C8}" destId="{0E943FDC-B315-4772-85F3-2A0F179F1CDC}" srcOrd="1" destOrd="0" presId="urn:microsoft.com/office/officeart/2005/8/layout/orgChart1"/>
    <dgm:cxn modelId="{149B1FA8-D1A9-4745-A3E3-3DAB3B2C89A6}" type="presParOf" srcId="{0E943FDC-B315-4772-85F3-2A0F179F1CDC}" destId="{2F3CF3DB-7152-4AE4-957B-6D57CA0C6C45}" srcOrd="0" destOrd="0" presId="urn:microsoft.com/office/officeart/2005/8/layout/orgChart1"/>
    <dgm:cxn modelId="{7BEB7D88-39BA-4A2F-860E-C9EEAD60B6AB}" type="presParOf" srcId="{2F3CF3DB-7152-4AE4-957B-6D57CA0C6C45}" destId="{EC53FF1E-21DD-4B0E-8361-46415981BAB8}" srcOrd="0" destOrd="0" presId="urn:microsoft.com/office/officeart/2005/8/layout/orgChart1"/>
    <dgm:cxn modelId="{DEA3A901-41BE-4594-8DC4-73287C63C898}" type="presParOf" srcId="{2F3CF3DB-7152-4AE4-957B-6D57CA0C6C45}" destId="{4BF5D9FD-783C-4BE8-A102-4CD34C21BB17}" srcOrd="1" destOrd="0" presId="urn:microsoft.com/office/officeart/2005/8/layout/orgChart1"/>
    <dgm:cxn modelId="{A688C280-9F68-4226-BFD3-F409694B2CF0}" type="presParOf" srcId="{0E943FDC-B315-4772-85F3-2A0F179F1CDC}" destId="{92B9FFA6-6097-487F-9468-7D3DE27B74BD}" srcOrd="1" destOrd="0" presId="urn:microsoft.com/office/officeart/2005/8/layout/orgChart1"/>
    <dgm:cxn modelId="{EC802E7D-5DFF-4AC1-AEF9-325A5F93DDB1}" type="presParOf" srcId="{92B9FFA6-6097-487F-9468-7D3DE27B74BD}" destId="{A673A5AE-8466-4D15-B64E-548BBDC46330}" srcOrd="0" destOrd="0" presId="urn:microsoft.com/office/officeart/2005/8/layout/orgChart1"/>
    <dgm:cxn modelId="{BEF71A6F-CE27-49B3-9559-A59314C3CFBC}" type="presParOf" srcId="{92B9FFA6-6097-487F-9468-7D3DE27B74BD}" destId="{7CB3B5CF-D230-4E34-A1EF-063ABB4406E4}" srcOrd="1" destOrd="0" presId="urn:microsoft.com/office/officeart/2005/8/layout/orgChart1"/>
    <dgm:cxn modelId="{4973726F-06B1-4CB9-8B71-648C2B8E0DE3}" type="presParOf" srcId="{7CB3B5CF-D230-4E34-A1EF-063ABB4406E4}" destId="{F5C96D7D-D39E-4C00-8052-3059C7BBBB79}" srcOrd="0" destOrd="0" presId="urn:microsoft.com/office/officeart/2005/8/layout/orgChart1"/>
    <dgm:cxn modelId="{7D5717BF-3C3F-4FD6-A3E0-0D532AB12C9E}" type="presParOf" srcId="{F5C96D7D-D39E-4C00-8052-3059C7BBBB79}" destId="{ACDE5A95-5A97-4DCC-AF13-E447694E4CC2}" srcOrd="0" destOrd="0" presId="urn:microsoft.com/office/officeart/2005/8/layout/orgChart1"/>
    <dgm:cxn modelId="{AFD46F2A-FB09-4134-9048-82D13C4AC75B}" type="presParOf" srcId="{F5C96D7D-D39E-4C00-8052-3059C7BBBB79}" destId="{5302A8A6-4EDA-459A-A9F7-92E45784AF27}" srcOrd="1" destOrd="0" presId="urn:microsoft.com/office/officeart/2005/8/layout/orgChart1"/>
    <dgm:cxn modelId="{7B3D1607-B6FF-4DC8-BFE8-EB6853787E97}" type="presParOf" srcId="{7CB3B5CF-D230-4E34-A1EF-063ABB4406E4}" destId="{660B40F9-06C6-4C60-A33F-FDCEF5E0095E}" srcOrd="1" destOrd="0" presId="urn:microsoft.com/office/officeart/2005/8/layout/orgChart1"/>
    <dgm:cxn modelId="{5557909E-2469-4399-9AB7-50232F2F9260}" type="presParOf" srcId="{7CB3B5CF-D230-4E34-A1EF-063ABB4406E4}" destId="{61F32B12-EBCE-4EF1-8FF3-E219E8CE5008}" srcOrd="2" destOrd="0" presId="urn:microsoft.com/office/officeart/2005/8/layout/orgChart1"/>
    <dgm:cxn modelId="{3B194746-77F7-4062-845A-C08DF1D7BD5A}" type="presParOf" srcId="{0E943FDC-B315-4772-85F3-2A0F179F1CDC}" destId="{DBDD4900-4A20-4749-BCCA-BBC980A9C1E0}" srcOrd="2" destOrd="0" presId="urn:microsoft.com/office/officeart/2005/8/layout/orgChart1"/>
    <dgm:cxn modelId="{548D6C04-E53C-4DAD-B930-9E1EC78B7313}" type="presParOf" srcId="{65EEF8C4-05CC-4206-9A1A-5D58D37348C8}" destId="{24F1605D-CF20-460F-B060-F4157B9C0D00}" srcOrd="2" destOrd="0" presId="urn:microsoft.com/office/officeart/2005/8/layout/orgChart1"/>
    <dgm:cxn modelId="{76A23366-3B9C-4AE1-A2D0-02495A4CF9D5}" type="presParOf" srcId="{65EEF8C4-05CC-4206-9A1A-5D58D37348C8}" destId="{BEA39EC6-6BAB-4168-9AF5-95AAAC0F45F7}" srcOrd="3" destOrd="0" presId="urn:microsoft.com/office/officeart/2005/8/layout/orgChart1"/>
    <dgm:cxn modelId="{E348CD8B-C7A3-44D0-8B3F-30D0BC80F11F}" type="presParOf" srcId="{BEA39EC6-6BAB-4168-9AF5-95AAAC0F45F7}" destId="{D2295734-45AA-4C77-BDD8-9EA23DBA402D}" srcOrd="0" destOrd="0" presId="urn:microsoft.com/office/officeart/2005/8/layout/orgChart1"/>
    <dgm:cxn modelId="{B49A7A81-D697-40AF-B7E5-36C0B41CAEB9}" type="presParOf" srcId="{D2295734-45AA-4C77-BDD8-9EA23DBA402D}" destId="{BAAA4242-6914-4159-8D53-BDD202119948}" srcOrd="0" destOrd="0" presId="urn:microsoft.com/office/officeart/2005/8/layout/orgChart1"/>
    <dgm:cxn modelId="{41B21DCD-9307-418B-9B49-370642CD7C7B}" type="presParOf" srcId="{D2295734-45AA-4C77-BDD8-9EA23DBA402D}" destId="{5B21EF26-5C67-4951-B992-788A8F4C5E86}" srcOrd="1" destOrd="0" presId="urn:microsoft.com/office/officeart/2005/8/layout/orgChart1"/>
    <dgm:cxn modelId="{340ABB9D-9620-4132-B54E-EDF5DEEC6BBA}" type="presParOf" srcId="{BEA39EC6-6BAB-4168-9AF5-95AAAC0F45F7}" destId="{CD6FF7F7-762E-47C2-B530-62EE55AAF66E}" srcOrd="1" destOrd="0" presId="urn:microsoft.com/office/officeart/2005/8/layout/orgChart1"/>
    <dgm:cxn modelId="{D4903089-AD4E-44E8-BB00-5795EA4058AE}" type="presParOf" srcId="{BEA39EC6-6BAB-4168-9AF5-95AAAC0F45F7}" destId="{F01DCBF8-CBD7-408B-9930-B87815F2030E}" srcOrd="2" destOrd="0" presId="urn:microsoft.com/office/officeart/2005/8/layout/orgChart1"/>
    <dgm:cxn modelId="{A0869582-173E-44DA-A32E-12A384031632}" type="presParOf" srcId="{65EEF8C4-05CC-4206-9A1A-5D58D37348C8}" destId="{5C7B0441-D6AF-4A3A-8EB2-26EC5A8CD4E2}" srcOrd="4" destOrd="0" presId="urn:microsoft.com/office/officeart/2005/8/layout/orgChart1"/>
    <dgm:cxn modelId="{4EF20896-473B-41C3-B25C-F725EF935180}" type="presParOf" srcId="{65EEF8C4-05CC-4206-9A1A-5D58D37348C8}" destId="{352843B2-BF5B-4950-8A27-325129AA9C8E}" srcOrd="5" destOrd="0" presId="urn:microsoft.com/office/officeart/2005/8/layout/orgChart1"/>
    <dgm:cxn modelId="{6F90061E-CA7F-4700-80CB-E1ADA3413916}" type="presParOf" srcId="{352843B2-BF5B-4950-8A27-325129AA9C8E}" destId="{8BE3E578-9D37-4DB9-A100-640491F05DF0}" srcOrd="0" destOrd="0" presId="urn:microsoft.com/office/officeart/2005/8/layout/orgChart1"/>
    <dgm:cxn modelId="{19AD9BD6-A0AC-4580-8C2F-83DF2846B22C}" type="presParOf" srcId="{8BE3E578-9D37-4DB9-A100-640491F05DF0}" destId="{3C963B4F-4DF9-43B4-9587-ACAA74B8B0BB}" srcOrd="0" destOrd="0" presId="urn:microsoft.com/office/officeart/2005/8/layout/orgChart1"/>
    <dgm:cxn modelId="{49D62162-3400-48CF-A4A0-963C6C4B54AE}" type="presParOf" srcId="{8BE3E578-9D37-4DB9-A100-640491F05DF0}" destId="{66FDE850-FFE7-47DD-8723-F65EE6B313BC}" srcOrd="1" destOrd="0" presId="urn:microsoft.com/office/officeart/2005/8/layout/orgChart1"/>
    <dgm:cxn modelId="{E7536AC8-9D43-439D-B157-436A30F3234D}" type="presParOf" srcId="{352843B2-BF5B-4950-8A27-325129AA9C8E}" destId="{C3564B18-0DFF-4B11-8592-05762D1C7F80}" srcOrd="1" destOrd="0" presId="urn:microsoft.com/office/officeart/2005/8/layout/orgChart1"/>
    <dgm:cxn modelId="{AA490096-9D70-4FBC-818B-67149E646C18}" type="presParOf" srcId="{352843B2-BF5B-4950-8A27-325129AA9C8E}" destId="{18CCF4AD-B997-49E5-81EC-D5EAC2289E29}" srcOrd="2" destOrd="0" presId="urn:microsoft.com/office/officeart/2005/8/layout/orgChart1"/>
    <dgm:cxn modelId="{55AE6BA8-D6CB-4129-8E98-E363D28716A7}" type="presParOf" srcId="{615B357E-1100-4130-A4CD-5C8295CC94E9}" destId="{63053399-ABA0-4DA9-9184-F77CD0740E5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C8B315B-A6CB-48DF-ACC5-E282125B7B3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4184921D-2618-4C59-87FC-EB8B84CF4B99}">
      <dgm:prSet phldrT="[Text]"/>
      <dgm:spPr/>
      <dgm:t>
        <a:bodyPr/>
        <a:lstStyle/>
        <a:p>
          <a:r>
            <a:rPr lang="en-US" dirty="0"/>
            <a:t>For a Non – Resident, to claim the benefit of Tax Treaty</a:t>
          </a:r>
          <a:endParaRPr lang="en-IN" dirty="0"/>
        </a:p>
      </dgm:t>
    </dgm:pt>
    <dgm:pt modelId="{46FA9E12-32A3-4B6F-B314-2462E4784D95}" type="parTrans" cxnId="{D9B462AB-DC0E-4370-97EA-5899FD258641}">
      <dgm:prSet/>
      <dgm:spPr/>
      <dgm:t>
        <a:bodyPr/>
        <a:lstStyle/>
        <a:p>
          <a:endParaRPr lang="en-IN"/>
        </a:p>
      </dgm:t>
    </dgm:pt>
    <dgm:pt modelId="{4413293D-5744-4942-A34C-10B9A2877EA5}" type="sibTrans" cxnId="{D9B462AB-DC0E-4370-97EA-5899FD258641}">
      <dgm:prSet/>
      <dgm:spPr/>
      <dgm:t>
        <a:bodyPr/>
        <a:lstStyle/>
        <a:p>
          <a:endParaRPr lang="en-IN"/>
        </a:p>
      </dgm:t>
    </dgm:pt>
    <dgm:pt modelId="{47C7AB7A-DCC2-424F-BC2E-9992539CCBE8}">
      <dgm:prSet phldrT="[Text]"/>
      <dgm:spPr/>
      <dgm:t>
        <a:bodyPr/>
        <a:lstStyle/>
        <a:p>
          <a:r>
            <a:rPr lang="en-US" dirty="0"/>
            <a:t>A certificate of his being a resident in any country outside India or specified territory outside India, is obtained by him from the Government of that country or specified territory [Section 90(4)] </a:t>
          </a:r>
        </a:p>
        <a:p>
          <a:r>
            <a:rPr lang="en-US" dirty="0"/>
            <a:t>(</a:t>
          </a:r>
          <a:r>
            <a:rPr lang="en-US" b="1" dirty="0"/>
            <a:t>Tax Residency Certificate</a:t>
          </a:r>
          <a:r>
            <a:rPr lang="en-US" dirty="0"/>
            <a:t>)</a:t>
          </a:r>
          <a:endParaRPr lang="en-IN" dirty="0"/>
        </a:p>
      </dgm:t>
    </dgm:pt>
    <dgm:pt modelId="{C3DB02D4-E836-4A7C-B6B1-8366E667BC05}" type="parTrans" cxnId="{006A2E98-EAE8-41CD-8223-CA9BD5B232BC}">
      <dgm:prSet/>
      <dgm:spPr/>
      <dgm:t>
        <a:bodyPr/>
        <a:lstStyle/>
        <a:p>
          <a:endParaRPr lang="en-IN"/>
        </a:p>
      </dgm:t>
    </dgm:pt>
    <dgm:pt modelId="{9BCB61C2-4474-46B0-B6AF-E2CE8826E574}" type="sibTrans" cxnId="{006A2E98-EAE8-41CD-8223-CA9BD5B232BC}">
      <dgm:prSet/>
      <dgm:spPr/>
      <dgm:t>
        <a:bodyPr/>
        <a:lstStyle/>
        <a:p>
          <a:endParaRPr lang="en-IN"/>
        </a:p>
      </dgm:t>
    </dgm:pt>
    <dgm:pt modelId="{26E826FD-FE1A-448E-B4E6-252CACD9EDEE}">
      <dgm:prSet phldrT="[Text]"/>
      <dgm:spPr/>
      <dgm:t>
        <a:bodyPr/>
        <a:lstStyle/>
        <a:p>
          <a:r>
            <a:rPr lang="en-US" dirty="0"/>
            <a:t>Assessee shall also provide information in </a:t>
          </a:r>
          <a:r>
            <a:rPr lang="en-US" b="1" dirty="0"/>
            <a:t>Form No. 10F </a:t>
          </a:r>
          <a:r>
            <a:rPr lang="en-US" dirty="0"/>
            <a:t>[Section 90(4)]</a:t>
          </a:r>
          <a:endParaRPr lang="en-US" b="1" dirty="0"/>
        </a:p>
        <a:p>
          <a:r>
            <a:rPr lang="en-US" dirty="0"/>
            <a:t>(Rule 21AB)</a:t>
          </a:r>
          <a:endParaRPr lang="en-IN" dirty="0"/>
        </a:p>
      </dgm:t>
    </dgm:pt>
    <dgm:pt modelId="{CA937907-1ECC-48FA-9D16-3C70E4783CE1}" type="parTrans" cxnId="{D788C864-7094-4069-8EF7-870A57233ED6}">
      <dgm:prSet/>
      <dgm:spPr/>
      <dgm:t>
        <a:bodyPr/>
        <a:lstStyle/>
        <a:p>
          <a:endParaRPr lang="en-IN"/>
        </a:p>
      </dgm:t>
    </dgm:pt>
    <dgm:pt modelId="{A3B843DA-5AE7-4F9F-BE69-8137DB92C613}" type="sibTrans" cxnId="{D788C864-7094-4069-8EF7-870A57233ED6}">
      <dgm:prSet/>
      <dgm:spPr/>
      <dgm:t>
        <a:bodyPr/>
        <a:lstStyle/>
        <a:p>
          <a:endParaRPr lang="en-IN"/>
        </a:p>
      </dgm:t>
    </dgm:pt>
    <dgm:pt modelId="{974F1FEF-E740-4F29-8CBD-BC6DC9E95D16}" type="pres">
      <dgm:prSet presAssocID="{6C8B315B-A6CB-48DF-ACC5-E282125B7B32}" presName="hierChild1" presStyleCnt="0">
        <dgm:presLayoutVars>
          <dgm:orgChart val="1"/>
          <dgm:chPref val="1"/>
          <dgm:dir/>
          <dgm:animOne val="branch"/>
          <dgm:animLvl val="lvl"/>
          <dgm:resizeHandles/>
        </dgm:presLayoutVars>
      </dgm:prSet>
      <dgm:spPr/>
    </dgm:pt>
    <dgm:pt modelId="{E9545791-98B0-4B99-9A6A-5A89286F8A4A}" type="pres">
      <dgm:prSet presAssocID="{4184921D-2618-4C59-87FC-EB8B84CF4B99}" presName="hierRoot1" presStyleCnt="0">
        <dgm:presLayoutVars>
          <dgm:hierBranch val="init"/>
        </dgm:presLayoutVars>
      </dgm:prSet>
      <dgm:spPr/>
    </dgm:pt>
    <dgm:pt modelId="{52283160-B604-4477-B189-58AA3D6D7B38}" type="pres">
      <dgm:prSet presAssocID="{4184921D-2618-4C59-87FC-EB8B84CF4B99}" presName="rootComposite1" presStyleCnt="0"/>
      <dgm:spPr/>
    </dgm:pt>
    <dgm:pt modelId="{25143FC2-A549-48E5-B783-1D119C46981F}" type="pres">
      <dgm:prSet presAssocID="{4184921D-2618-4C59-87FC-EB8B84CF4B99}" presName="rootText1" presStyleLbl="node0" presStyleIdx="0" presStyleCnt="1">
        <dgm:presLayoutVars>
          <dgm:chPref val="3"/>
        </dgm:presLayoutVars>
      </dgm:prSet>
      <dgm:spPr/>
    </dgm:pt>
    <dgm:pt modelId="{F728ADD2-ED69-40A0-9468-7CDB1692EA4C}" type="pres">
      <dgm:prSet presAssocID="{4184921D-2618-4C59-87FC-EB8B84CF4B99}" presName="rootConnector1" presStyleLbl="node1" presStyleIdx="0" presStyleCnt="0"/>
      <dgm:spPr/>
    </dgm:pt>
    <dgm:pt modelId="{59E8E0DA-A353-4772-81D4-F8CED62615F3}" type="pres">
      <dgm:prSet presAssocID="{4184921D-2618-4C59-87FC-EB8B84CF4B99}" presName="hierChild2" presStyleCnt="0"/>
      <dgm:spPr/>
    </dgm:pt>
    <dgm:pt modelId="{8758AB67-7B44-4645-A37B-B190AA32D181}" type="pres">
      <dgm:prSet presAssocID="{C3DB02D4-E836-4A7C-B6B1-8366E667BC05}" presName="Name37" presStyleLbl="parChTrans1D2" presStyleIdx="0" presStyleCnt="2"/>
      <dgm:spPr/>
    </dgm:pt>
    <dgm:pt modelId="{EFCC3F7E-3611-4362-A3D6-9B6D5CD6325E}" type="pres">
      <dgm:prSet presAssocID="{47C7AB7A-DCC2-424F-BC2E-9992539CCBE8}" presName="hierRoot2" presStyleCnt="0">
        <dgm:presLayoutVars>
          <dgm:hierBranch val="init"/>
        </dgm:presLayoutVars>
      </dgm:prSet>
      <dgm:spPr/>
    </dgm:pt>
    <dgm:pt modelId="{92B69D27-9EFE-425D-8A66-948D75601DF9}" type="pres">
      <dgm:prSet presAssocID="{47C7AB7A-DCC2-424F-BC2E-9992539CCBE8}" presName="rootComposite" presStyleCnt="0"/>
      <dgm:spPr/>
    </dgm:pt>
    <dgm:pt modelId="{205AAAFC-B485-46BD-A281-25F304B84E29}" type="pres">
      <dgm:prSet presAssocID="{47C7AB7A-DCC2-424F-BC2E-9992539CCBE8}" presName="rootText" presStyleLbl="node2" presStyleIdx="0" presStyleCnt="2" custScaleX="116074">
        <dgm:presLayoutVars>
          <dgm:chPref val="3"/>
        </dgm:presLayoutVars>
      </dgm:prSet>
      <dgm:spPr/>
    </dgm:pt>
    <dgm:pt modelId="{B7B05A37-6152-4AAE-9BA3-7F0299655BFC}" type="pres">
      <dgm:prSet presAssocID="{47C7AB7A-DCC2-424F-BC2E-9992539CCBE8}" presName="rootConnector" presStyleLbl="node2" presStyleIdx="0" presStyleCnt="2"/>
      <dgm:spPr/>
    </dgm:pt>
    <dgm:pt modelId="{CBCCECF9-4A2C-46F5-9558-D4502AC29120}" type="pres">
      <dgm:prSet presAssocID="{47C7AB7A-DCC2-424F-BC2E-9992539CCBE8}" presName="hierChild4" presStyleCnt="0"/>
      <dgm:spPr/>
    </dgm:pt>
    <dgm:pt modelId="{600280FA-98AB-463E-AB98-38595ECA9B91}" type="pres">
      <dgm:prSet presAssocID="{47C7AB7A-DCC2-424F-BC2E-9992539CCBE8}" presName="hierChild5" presStyleCnt="0"/>
      <dgm:spPr/>
    </dgm:pt>
    <dgm:pt modelId="{D3A183E5-F196-4315-8C86-9BFB27F7E164}" type="pres">
      <dgm:prSet presAssocID="{CA937907-1ECC-48FA-9D16-3C70E4783CE1}" presName="Name37" presStyleLbl="parChTrans1D2" presStyleIdx="1" presStyleCnt="2"/>
      <dgm:spPr/>
    </dgm:pt>
    <dgm:pt modelId="{7BFFE65F-6CFA-4F5E-96EC-617B0DD4E6C6}" type="pres">
      <dgm:prSet presAssocID="{26E826FD-FE1A-448E-B4E6-252CACD9EDEE}" presName="hierRoot2" presStyleCnt="0">
        <dgm:presLayoutVars>
          <dgm:hierBranch val="init"/>
        </dgm:presLayoutVars>
      </dgm:prSet>
      <dgm:spPr/>
    </dgm:pt>
    <dgm:pt modelId="{ECBBB06D-9196-4FAF-B640-3CDC6B6B5D3B}" type="pres">
      <dgm:prSet presAssocID="{26E826FD-FE1A-448E-B4E6-252CACD9EDEE}" presName="rootComposite" presStyleCnt="0"/>
      <dgm:spPr/>
    </dgm:pt>
    <dgm:pt modelId="{946F549A-7F7A-4B08-9E48-D9443AE0CDD2}" type="pres">
      <dgm:prSet presAssocID="{26E826FD-FE1A-448E-B4E6-252CACD9EDEE}" presName="rootText" presStyleLbl="node2" presStyleIdx="1" presStyleCnt="2" custScaleX="121553">
        <dgm:presLayoutVars>
          <dgm:chPref val="3"/>
        </dgm:presLayoutVars>
      </dgm:prSet>
      <dgm:spPr/>
    </dgm:pt>
    <dgm:pt modelId="{024D3D17-B7DA-4773-AEAA-3BFEB8C17E7A}" type="pres">
      <dgm:prSet presAssocID="{26E826FD-FE1A-448E-B4E6-252CACD9EDEE}" presName="rootConnector" presStyleLbl="node2" presStyleIdx="1" presStyleCnt="2"/>
      <dgm:spPr/>
    </dgm:pt>
    <dgm:pt modelId="{A5212E24-4AC2-4E18-A777-0528EA4A438E}" type="pres">
      <dgm:prSet presAssocID="{26E826FD-FE1A-448E-B4E6-252CACD9EDEE}" presName="hierChild4" presStyleCnt="0"/>
      <dgm:spPr/>
    </dgm:pt>
    <dgm:pt modelId="{7605D837-4308-43AE-A6F4-22882C1A545C}" type="pres">
      <dgm:prSet presAssocID="{26E826FD-FE1A-448E-B4E6-252CACD9EDEE}" presName="hierChild5" presStyleCnt="0"/>
      <dgm:spPr/>
    </dgm:pt>
    <dgm:pt modelId="{B7094A4A-524C-4B98-B53A-2355E7E627C2}" type="pres">
      <dgm:prSet presAssocID="{4184921D-2618-4C59-87FC-EB8B84CF4B99}" presName="hierChild3" presStyleCnt="0"/>
      <dgm:spPr/>
    </dgm:pt>
  </dgm:ptLst>
  <dgm:cxnLst>
    <dgm:cxn modelId="{71CC7313-7CA7-4E06-AD2A-B1FDAA9C0378}" type="presOf" srcId="{6C8B315B-A6CB-48DF-ACC5-E282125B7B32}" destId="{974F1FEF-E740-4F29-8CBD-BC6DC9E95D16}" srcOrd="0" destOrd="0" presId="urn:microsoft.com/office/officeart/2005/8/layout/orgChart1"/>
    <dgm:cxn modelId="{E641B233-2659-41C4-BD73-D32BA58C34D7}" type="presOf" srcId="{CA937907-1ECC-48FA-9D16-3C70E4783CE1}" destId="{D3A183E5-F196-4315-8C86-9BFB27F7E164}" srcOrd="0" destOrd="0" presId="urn:microsoft.com/office/officeart/2005/8/layout/orgChart1"/>
    <dgm:cxn modelId="{AAF18D38-5D1F-433B-857C-1A5C3A720619}" type="presOf" srcId="{26E826FD-FE1A-448E-B4E6-252CACD9EDEE}" destId="{024D3D17-B7DA-4773-AEAA-3BFEB8C17E7A}" srcOrd="1" destOrd="0" presId="urn:microsoft.com/office/officeart/2005/8/layout/orgChart1"/>
    <dgm:cxn modelId="{5D061B41-ADD1-4778-9B01-B14730C19C17}" type="presOf" srcId="{4184921D-2618-4C59-87FC-EB8B84CF4B99}" destId="{25143FC2-A549-48E5-B783-1D119C46981F}" srcOrd="0" destOrd="0" presId="urn:microsoft.com/office/officeart/2005/8/layout/orgChart1"/>
    <dgm:cxn modelId="{D788C864-7094-4069-8EF7-870A57233ED6}" srcId="{4184921D-2618-4C59-87FC-EB8B84CF4B99}" destId="{26E826FD-FE1A-448E-B4E6-252CACD9EDEE}" srcOrd="1" destOrd="0" parTransId="{CA937907-1ECC-48FA-9D16-3C70E4783CE1}" sibTransId="{A3B843DA-5AE7-4F9F-BE69-8137DB92C613}"/>
    <dgm:cxn modelId="{F87DB36D-862D-4190-BFB7-BF36DC18185A}" type="presOf" srcId="{4184921D-2618-4C59-87FC-EB8B84CF4B99}" destId="{F728ADD2-ED69-40A0-9468-7CDB1692EA4C}" srcOrd="1" destOrd="0" presId="urn:microsoft.com/office/officeart/2005/8/layout/orgChart1"/>
    <dgm:cxn modelId="{1C4B3A7E-9B57-4150-8FB0-955ECDF51EB0}" type="presOf" srcId="{47C7AB7A-DCC2-424F-BC2E-9992539CCBE8}" destId="{B7B05A37-6152-4AAE-9BA3-7F0299655BFC}" srcOrd="1" destOrd="0" presId="urn:microsoft.com/office/officeart/2005/8/layout/orgChart1"/>
    <dgm:cxn modelId="{006A2E98-EAE8-41CD-8223-CA9BD5B232BC}" srcId="{4184921D-2618-4C59-87FC-EB8B84CF4B99}" destId="{47C7AB7A-DCC2-424F-BC2E-9992539CCBE8}" srcOrd="0" destOrd="0" parTransId="{C3DB02D4-E836-4A7C-B6B1-8366E667BC05}" sibTransId="{9BCB61C2-4474-46B0-B6AF-E2CE8826E574}"/>
    <dgm:cxn modelId="{554AABA1-9AE0-4520-88DD-5F74944B9C15}" type="presOf" srcId="{C3DB02D4-E836-4A7C-B6B1-8366E667BC05}" destId="{8758AB67-7B44-4645-A37B-B190AA32D181}" srcOrd="0" destOrd="0" presId="urn:microsoft.com/office/officeart/2005/8/layout/orgChart1"/>
    <dgm:cxn modelId="{D9B462AB-DC0E-4370-97EA-5899FD258641}" srcId="{6C8B315B-A6CB-48DF-ACC5-E282125B7B32}" destId="{4184921D-2618-4C59-87FC-EB8B84CF4B99}" srcOrd="0" destOrd="0" parTransId="{46FA9E12-32A3-4B6F-B314-2462E4784D95}" sibTransId="{4413293D-5744-4942-A34C-10B9A2877EA5}"/>
    <dgm:cxn modelId="{060349CD-8726-400E-8242-7196ACF9C6EB}" type="presOf" srcId="{47C7AB7A-DCC2-424F-BC2E-9992539CCBE8}" destId="{205AAAFC-B485-46BD-A281-25F304B84E29}" srcOrd="0" destOrd="0" presId="urn:microsoft.com/office/officeart/2005/8/layout/orgChart1"/>
    <dgm:cxn modelId="{7E3FB6CF-D0B3-4DC1-9CDD-241FE9301032}" type="presOf" srcId="{26E826FD-FE1A-448E-B4E6-252CACD9EDEE}" destId="{946F549A-7F7A-4B08-9E48-D9443AE0CDD2}" srcOrd="0" destOrd="0" presId="urn:microsoft.com/office/officeart/2005/8/layout/orgChart1"/>
    <dgm:cxn modelId="{F604FD21-4E27-42A2-96E8-080118A264C1}" type="presParOf" srcId="{974F1FEF-E740-4F29-8CBD-BC6DC9E95D16}" destId="{E9545791-98B0-4B99-9A6A-5A89286F8A4A}" srcOrd="0" destOrd="0" presId="urn:microsoft.com/office/officeart/2005/8/layout/orgChart1"/>
    <dgm:cxn modelId="{35810F5E-AB97-4754-B31C-CE0C3C787CD0}" type="presParOf" srcId="{E9545791-98B0-4B99-9A6A-5A89286F8A4A}" destId="{52283160-B604-4477-B189-58AA3D6D7B38}" srcOrd="0" destOrd="0" presId="urn:microsoft.com/office/officeart/2005/8/layout/orgChart1"/>
    <dgm:cxn modelId="{3204E807-EA8F-4DBD-B053-BED8F1CA26E0}" type="presParOf" srcId="{52283160-B604-4477-B189-58AA3D6D7B38}" destId="{25143FC2-A549-48E5-B783-1D119C46981F}" srcOrd="0" destOrd="0" presId="urn:microsoft.com/office/officeart/2005/8/layout/orgChart1"/>
    <dgm:cxn modelId="{68132097-50A1-44C7-816D-8E369C741408}" type="presParOf" srcId="{52283160-B604-4477-B189-58AA3D6D7B38}" destId="{F728ADD2-ED69-40A0-9468-7CDB1692EA4C}" srcOrd="1" destOrd="0" presId="urn:microsoft.com/office/officeart/2005/8/layout/orgChart1"/>
    <dgm:cxn modelId="{BFD18594-7772-4BB7-8620-25B2A03A0A7A}" type="presParOf" srcId="{E9545791-98B0-4B99-9A6A-5A89286F8A4A}" destId="{59E8E0DA-A353-4772-81D4-F8CED62615F3}" srcOrd="1" destOrd="0" presId="urn:microsoft.com/office/officeart/2005/8/layout/orgChart1"/>
    <dgm:cxn modelId="{6AD123DA-BFFF-4600-BF05-7B2EC71BA9E1}" type="presParOf" srcId="{59E8E0DA-A353-4772-81D4-F8CED62615F3}" destId="{8758AB67-7B44-4645-A37B-B190AA32D181}" srcOrd="0" destOrd="0" presId="urn:microsoft.com/office/officeart/2005/8/layout/orgChart1"/>
    <dgm:cxn modelId="{FE02FBFD-BB79-40DB-9EB6-449E6EE47872}" type="presParOf" srcId="{59E8E0DA-A353-4772-81D4-F8CED62615F3}" destId="{EFCC3F7E-3611-4362-A3D6-9B6D5CD6325E}" srcOrd="1" destOrd="0" presId="urn:microsoft.com/office/officeart/2005/8/layout/orgChart1"/>
    <dgm:cxn modelId="{F8220E5E-45CE-487E-A16B-56341CD0EDEA}" type="presParOf" srcId="{EFCC3F7E-3611-4362-A3D6-9B6D5CD6325E}" destId="{92B69D27-9EFE-425D-8A66-948D75601DF9}" srcOrd="0" destOrd="0" presId="urn:microsoft.com/office/officeart/2005/8/layout/orgChart1"/>
    <dgm:cxn modelId="{8DE5DB18-034D-439A-8609-E70D711CABFE}" type="presParOf" srcId="{92B69D27-9EFE-425D-8A66-948D75601DF9}" destId="{205AAAFC-B485-46BD-A281-25F304B84E29}" srcOrd="0" destOrd="0" presId="urn:microsoft.com/office/officeart/2005/8/layout/orgChart1"/>
    <dgm:cxn modelId="{ECED5857-FEF9-4B27-98FA-EC75D464B292}" type="presParOf" srcId="{92B69D27-9EFE-425D-8A66-948D75601DF9}" destId="{B7B05A37-6152-4AAE-9BA3-7F0299655BFC}" srcOrd="1" destOrd="0" presId="urn:microsoft.com/office/officeart/2005/8/layout/orgChart1"/>
    <dgm:cxn modelId="{F74B4BA2-0954-4524-9D1B-06852CE84E4F}" type="presParOf" srcId="{EFCC3F7E-3611-4362-A3D6-9B6D5CD6325E}" destId="{CBCCECF9-4A2C-46F5-9558-D4502AC29120}" srcOrd="1" destOrd="0" presId="urn:microsoft.com/office/officeart/2005/8/layout/orgChart1"/>
    <dgm:cxn modelId="{00728977-E628-403F-B52F-4AA442F67523}" type="presParOf" srcId="{EFCC3F7E-3611-4362-A3D6-9B6D5CD6325E}" destId="{600280FA-98AB-463E-AB98-38595ECA9B91}" srcOrd="2" destOrd="0" presId="urn:microsoft.com/office/officeart/2005/8/layout/orgChart1"/>
    <dgm:cxn modelId="{D1D37C45-82F2-4298-B45D-7F1A7304F059}" type="presParOf" srcId="{59E8E0DA-A353-4772-81D4-F8CED62615F3}" destId="{D3A183E5-F196-4315-8C86-9BFB27F7E164}" srcOrd="2" destOrd="0" presId="urn:microsoft.com/office/officeart/2005/8/layout/orgChart1"/>
    <dgm:cxn modelId="{9C54C852-4AC7-4D76-A0CD-3AEB4AB52FA2}" type="presParOf" srcId="{59E8E0DA-A353-4772-81D4-F8CED62615F3}" destId="{7BFFE65F-6CFA-4F5E-96EC-617B0DD4E6C6}" srcOrd="3" destOrd="0" presId="urn:microsoft.com/office/officeart/2005/8/layout/orgChart1"/>
    <dgm:cxn modelId="{0C8BC843-472B-44B9-A6DC-2C68D3087225}" type="presParOf" srcId="{7BFFE65F-6CFA-4F5E-96EC-617B0DD4E6C6}" destId="{ECBBB06D-9196-4FAF-B640-3CDC6B6B5D3B}" srcOrd="0" destOrd="0" presId="urn:microsoft.com/office/officeart/2005/8/layout/orgChart1"/>
    <dgm:cxn modelId="{482ECB3A-57FB-4E48-BCCA-CEADE3DA37B4}" type="presParOf" srcId="{ECBBB06D-9196-4FAF-B640-3CDC6B6B5D3B}" destId="{946F549A-7F7A-4B08-9E48-D9443AE0CDD2}" srcOrd="0" destOrd="0" presId="urn:microsoft.com/office/officeart/2005/8/layout/orgChart1"/>
    <dgm:cxn modelId="{3E80BA10-E438-4DBA-BAEB-C10ED72AB7A9}" type="presParOf" srcId="{ECBBB06D-9196-4FAF-B640-3CDC6B6B5D3B}" destId="{024D3D17-B7DA-4773-AEAA-3BFEB8C17E7A}" srcOrd="1" destOrd="0" presId="urn:microsoft.com/office/officeart/2005/8/layout/orgChart1"/>
    <dgm:cxn modelId="{AF8D3C8D-CD9F-491C-B8C3-89EB2FDBEC8B}" type="presParOf" srcId="{7BFFE65F-6CFA-4F5E-96EC-617B0DD4E6C6}" destId="{A5212E24-4AC2-4E18-A777-0528EA4A438E}" srcOrd="1" destOrd="0" presId="urn:microsoft.com/office/officeart/2005/8/layout/orgChart1"/>
    <dgm:cxn modelId="{5821BE04-B8B7-434B-B6E3-B289ACDC13F1}" type="presParOf" srcId="{7BFFE65F-6CFA-4F5E-96EC-617B0DD4E6C6}" destId="{7605D837-4308-43AE-A6F4-22882C1A545C}" srcOrd="2" destOrd="0" presId="urn:microsoft.com/office/officeart/2005/8/layout/orgChart1"/>
    <dgm:cxn modelId="{79FEC9A0-A9BD-48AA-8905-775989E53C42}" type="presParOf" srcId="{E9545791-98B0-4B99-9A6A-5A89286F8A4A}" destId="{B7094A4A-524C-4B98-B53A-2355E7E627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2F9FB1-133B-472F-8842-10169565C804}" type="doc">
      <dgm:prSet loTypeId="urn:microsoft.com/office/officeart/2005/8/layout/hProcess9" loCatId="process" qsTypeId="urn:microsoft.com/office/officeart/2005/8/quickstyle/simple1" qsCatId="simple" csTypeId="urn:microsoft.com/office/officeart/2005/8/colors/accent1_2" csCatId="accent1" phldr="1"/>
      <dgm:spPr/>
    </dgm:pt>
    <dgm:pt modelId="{B60A6F4D-E6BC-41EA-9CCB-55FE43BCEE25}">
      <dgm:prSet phldrT="[Text]"/>
      <dgm:spPr/>
      <dgm:t>
        <a:bodyPr/>
        <a:lstStyle/>
        <a:p>
          <a:r>
            <a:rPr lang="en-US" dirty="0"/>
            <a:t>salaries, wages and other similar remuneration derived by a </a:t>
          </a:r>
          <a:r>
            <a:rPr lang="en-US" b="1" u="sng" dirty="0"/>
            <a:t>resident of Kuwait</a:t>
          </a:r>
          <a:endParaRPr lang="en-IN" b="1" u="sng" dirty="0"/>
        </a:p>
      </dgm:t>
    </dgm:pt>
    <dgm:pt modelId="{F714C0FD-35C9-4C0F-9A80-4BF0FB5A0D7A}" type="parTrans" cxnId="{DA2C037C-8084-41B8-BA3F-4B2EB936E3EE}">
      <dgm:prSet/>
      <dgm:spPr/>
      <dgm:t>
        <a:bodyPr/>
        <a:lstStyle/>
        <a:p>
          <a:endParaRPr lang="en-IN"/>
        </a:p>
      </dgm:t>
    </dgm:pt>
    <dgm:pt modelId="{87E42362-7C86-4E77-8C35-5E14B8742A33}" type="sibTrans" cxnId="{DA2C037C-8084-41B8-BA3F-4B2EB936E3EE}">
      <dgm:prSet/>
      <dgm:spPr/>
      <dgm:t>
        <a:bodyPr/>
        <a:lstStyle/>
        <a:p>
          <a:endParaRPr lang="en-IN"/>
        </a:p>
      </dgm:t>
    </dgm:pt>
    <dgm:pt modelId="{312B054C-D665-4A48-9765-5652035A363A}">
      <dgm:prSet phldrT="[Text]"/>
      <dgm:spPr/>
      <dgm:t>
        <a:bodyPr/>
        <a:lstStyle/>
        <a:p>
          <a:r>
            <a:rPr lang="en-US" dirty="0"/>
            <a:t>in respect of </a:t>
          </a:r>
          <a:r>
            <a:rPr lang="en-US" b="1" dirty="0"/>
            <a:t>an employment</a:t>
          </a:r>
          <a:endParaRPr lang="en-IN" b="1" dirty="0"/>
        </a:p>
      </dgm:t>
    </dgm:pt>
    <dgm:pt modelId="{9AFB95DD-06A9-451B-AB4F-B316E040589A}" type="parTrans" cxnId="{DA76ACFD-E05B-458C-B08B-A9FA58A15A85}">
      <dgm:prSet/>
      <dgm:spPr/>
      <dgm:t>
        <a:bodyPr/>
        <a:lstStyle/>
        <a:p>
          <a:endParaRPr lang="en-IN"/>
        </a:p>
      </dgm:t>
    </dgm:pt>
    <dgm:pt modelId="{1D2999A4-4628-4173-B58D-30FD8FF47C27}" type="sibTrans" cxnId="{DA76ACFD-E05B-458C-B08B-A9FA58A15A85}">
      <dgm:prSet/>
      <dgm:spPr/>
      <dgm:t>
        <a:bodyPr/>
        <a:lstStyle/>
        <a:p>
          <a:endParaRPr lang="en-IN"/>
        </a:p>
      </dgm:t>
    </dgm:pt>
    <dgm:pt modelId="{9FB1594C-0DBA-45E2-9055-0144DDF307DC}">
      <dgm:prSet phldrT="[Text]"/>
      <dgm:spPr/>
      <dgm:t>
        <a:bodyPr/>
        <a:lstStyle/>
        <a:p>
          <a:r>
            <a:rPr lang="en-US" b="1" u="sng" dirty="0"/>
            <a:t>shall be taxable only in Kuwait</a:t>
          </a:r>
          <a:r>
            <a:rPr lang="en-US" dirty="0"/>
            <a:t> unless the employment is exercised in India </a:t>
          </a:r>
          <a:endParaRPr lang="en-IN" dirty="0"/>
        </a:p>
      </dgm:t>
    </dgm:pt>
    <dgm:pt modelId="{CA081C01-8923-4EBC-937A-CFB479189CE4}" type="parTrans" cxnId="{9DECD6B9-C6BF-4233-B28C-774F76DAC855}">
      <dgm:prSet/>
      <dgm:spPr/>
      <dgm:t>
        <a:bodyPr/>
        <a:lstStyle/>
        <a:p>
          <a:endParaRPr lang="en-IN"/>
        </a:p>
      </dgm:t>
    </dgm:pt>
    <dgm:pt modelId="{A5963C6C-15DC-44FE-B500-C2B89A44DECD}" type="sibTrans" cxnId="{9DECD6B9-C6BF-4233-B28C-774F76DAC855}">
      <dgm:prSet/>
      <dgm:spPr/>
      <dgm:t>
        <a:bodyPr/>
        <a:lstStyle/>
        <a:p>
          <a:endParaRPr lang="en-IN"/>
        </a:p>
      </dgm:t>
    </dgm:pt>
    <dgm:pt modelId="{95AB7ECB-FFE8-4276-8115-DC31B07BEA28}">
      <dgm:prSet phldrT="[Text]"/>
      <dgm:spPr/>
      <dgm:t>
        <a:bodyPr/>
        <a:lstStyle/>
        <a:p>
          <a:r>
            <a:rPr lang="en-US" b="0" i="0" dirty="0"/>
            <a:t>If the </a:t>
          </a:r>
          <a:r>
            <a:rPr lang="en-US" b="1" i="0" dirty="0"/>
            <a:t>employment is so exercised</a:t>
          </a:r>
          <a:r>
            <a:rPr lang="en-US" b="0" i="0" dirty="0"/>
            <a:t>, such remuneration as is derived therefrom </a:t>
          </a:r>
          <a:r>
            <a:rPr lang="en-US" b="1" i="0" u="sng" dirty="0"/>
            <a:t>may be taxed</a:t>
          </a:r>
          <a:r>
            <a:rPr lang="en-US" b="0" i="0" dirty="0"/>
            <a:t> in that </a:t>
          </a:r>
          <a:r>
            <a:rPr lang="en-US" b="1" i="0" u="sng" dirty="0"/>
            <a:t>India</a:t>
          </a:r>
          <a:endParaRPr lang="en-IN" b="1" u="sng" dirty="0"/>
        </a:p>
      </dgm:t>
    </dgm:pt>
    <dgm:pt modelId="{05AB4CD3-DD9A-4B8E-84A8-630A85F3A445}" type="parTrans" cxnId="{77932E29-1FD6-4501-A1BB-9EE13CA34BFA}">
      <dgm:prSet/>
      <dgm:spPr/>
      <dgm:t>
        <a:bodyPr/>
        <a:lstStyle/>
        <a:p>
          <a:endParaRPr lang="en-IN"/>
        </a:p>
      </dgm:t>
    </dgm:pt>
    <dgm:pt modelId="{3863B0B2-46A5-4128-B638-58D4A6262E61}" type="sibTrans" cxnId="{77932E29-1FD6-4501-A1BB-9EE13CA34BFA}">
      <dgm:prSet/>
      <dgm:spPr/>
      <dgm:t>
        <a:bodyPr/>
        <a:lstStyle/>
        <a:p>
          <a:endParaRPr lang="en-IN"/>
        </a:p>
      </dgm:t>
    </dgm:pt>
    <dgm:pt modelId="{90802E04-25A6-4265-910A-986D12712652}" type="pres">
      <dgm:prSet presAssocID="{612F9FB1-133B-472F-8842-10169565C804}" presName="CompostProcess" presStyleCnt="0">
        <dgm:presLayoutVars>
          <dgm:dir/>
          <dgm:resizeHandles val="exact"/>
        </dgm:presLayoutVars>
      </dgm:prSet>
      <dgm:spPr/>
    </dgm:pt>
    <dgm:pt modelId="{700267CA-A73C-4204-A380-66DD542FCF3F}" type="pres">
      <dgm:prSet presAssocID="{612F9FB1-133B-472F-8842-10169565C804}" presName="arrow" presStyleLbl="bgShp" presStyleIdx="0" presStyleCnt="1" custScaleX="114055" custScaleY="73077"/>
      <dgm:spPr/>
    </dgm:pt>
    <dgm:pt modelId="{12AE176D-32D4-4B44-9A59-FDBE39E2F076}" type="pres">
      <dgm:prSet presAssocID="{612F9FB1-133B-472F-8842-10169565C804}" presName="linearProcess" presStyleCnt="0"/>
      <dgm:spPr/>
    </dgm:pt>
    <dgm:pt modelId="{72808EBE-1555-4A98-92B5-6204CF626EA4}" type="pres">
      <dgm:prSet presAssocID="{B60A6F4D-E6BC-41EA-9CCB-55FE43BCEE25}" presName="textNode" presStyleLbl="node1" presStyleIdx="0" presStyleCnt="4">
        <dgm:presLayoutVars>
          <dgm:bulletEnabled val="1"/>
        </dgm:presLayoutVars>
      </dgm:prSet>
      <dgm:spPr/>
    </dgm:pt>
    <dgm:pt modelId="{5885F52A-DF93-4A0E-921E-5D555059E44B}" type="pres">
      <dgm:prSet presAssocID="{87E42362-7C86-4E77-8C35-5E14B8742A33}" presName="sibTrans" presStyleCnt="0"/>
      <dgm:spPr/>
    </dgm:pt>
    <dgm:pt modelId="{0C4C9089-7C96-4A5F-8B25-1F9DE4527D59}" type="pres">
      <dgm:prSet presAssocID="{312B054C-D665-4A48-9765-5652035A363A}" presName="textNode" presStyleLbl="node1" presStyleIdx="1" presStyleCnt="4">
        <dgm:presLayoutVars>
          <dgm:bulletEnabled val="1"/>
        </dgm:presLayoutVars>
      </dgm:prSet>
      <dgm:spPr/>
    </dgm:pt>
    <dgm:pt modelId="{86DAA9E9-5602-41FF-96D1-E0F82E1ED1DC}" type="pres">
      <dgm:prSet presAssocID="{1D2999A4-4628-4173-B58D-30FD8FF47C27}" presName="sibTrans" presStyleCnt="0"/>
      <dgm:spPr/>
    </dgm:pt>
    <dgm:pt modelId="{A98F02FD-47BE-4750-B1E2-757396A9B142}" type="pres">
      <dgm:prSet presAssocID="{9FB1594C-0DBA-45E2-9055-0144DDF307DC}" presName="textNode" presStyleLbl="node1" presStyleIdx="2" presStyleCnt="4">
        <dgm:presLayoutVars>
          <dgm:bulletEnabled val="1"/>
        </dgm:presLayoutVars>
      </dgm:prSet>
      <dgm:spPr/>
    </dgm:pt>
    <dgm:pt modelId="{7DD24F22-1381-4277-A71B-CDCC381F00BE}" type="pres">
      <dgm:prSet presAssocID="{A5963C6C-15DC-44FE-B500-C2B89A44DECD}" presName="sibTrans" presStyleCnt="0"/>
      <dgm:spPr/>
    </dgm:pt>
    <dgm:pt modelId="{BC63A3D1-E0FF-476F-B890-96305F054363}" type="pres">
      <dgm:prSet presAssocID="{95AB7ECB-FFE8-4276-8115-DC31B07BEA28}" presName="textNode" presStyleLbl="node1" presStyleIdx="3" presStyleCnt="4">
        <dgm:presLayoutVars>
          <dgm:bulletEnabled val="1"/>
        </dgm:presLayoutVars>
      </dgm:prSet>
      <dgm:spPr/>
    </dgm:pt>
  </dgm:ptLst>
  <dgm:cxnLst>
    <dgm:cxn modelId="{801CF118-70B0-49B3-9976-80178CC68581}" type="presOf" srcId="{312B054C-D665-4A48-9765-5652035A363A}" destId="{0C4C9089-7C96-4A5F-8B25-1F9DE4527D59}" srcOrd="0" destOrd="0" presId="urn:microsoft.com/office/officeart/2005/8/layout/hProcess9"/>
    <dgm:cxn modelId="{77932E29-1FD6-4501-A1BB-9EE13CA34BFA}" srcId="{612F9FB1-133B-472F-8842-10169565C804}" destId="{95AB7ECB-FFE8-4276-8115-DC31B07BEA28}" srcOrd="3" destOrd="0" parTransId="{05AB4CD3-DD9A-4B8E-84A8-630A85F3A445}" sibTransId="{3863B0B2-46A5-4128-B638-58D4A6262E61}"/>
    <dgm:cxn modelId="{DA2C037C-8084-41B8-BA3F-4B2EB936E3EE}" srcId="{612F9FB1-133B-472F-8842-10169565C804}" destId="{B60A6F4D-E6BC-41EA-9CCB-55FE43BCEE25}" srcOrd="0" destOrd="0" parTransId="{F714C0FD-35C9-4C0F-9A80-4BF0FB5A0D7A}" sibTransId="{87E42362-7C86-4E77-8C35-5E14B8742A33}"/>
    <dgm:cxn modelId="{0A698A86-A8F4-422E-A0D3-45C1583217DA}" type="presOf" srcId="{9FB1594C-0DBA-45E2-9055-0144DDF307DC}" destId="{A98F02FD-47BE-4750-B1E2-757396A9B142}" srcOrd="0" destOrd="0" presId="urn:microsoft.com/office/officeart/2005/8/layout/hProcess9"/>
    <dgm:cxn modelId="{945ED894-B409-45B6-9984-907C9F842B4E}" type="presOf" srcId="{612F9FB1-133B-472F-8842-10169565C804}" destId="{90802E04-25A6-4265-910A-986D12712652}" srcOrd="0" destOrd="0" presId="urn:microsoft.com/office/officeart/2005/8/layout/hProcess9"/>
    <dgm:cxn modelId="{E125B296-448B-49C8-8FC8-F90391D38224}" type="presOf" srcId="{B60A6F4D-E6BC-41EA-9CCB-55FE43BCEE25}" destId="{72808EBE-1555-4A98-92B5-6204CF626EA4}" srcOrd="0" destOrd="0" presId="urn:microsoft.com/office/officeart/2005/8/layout/hProcess9"/>
    <dgm:cxn modelId="{9DECD6B9-C6BF-4233-B28C-774F76DAC855}" srcId="{612F9FB1-133B-472F-8842-10169565C804}" destId="{9FB1594C-0DBA-45E2-9055-0144DDF307DC}" srcOrd="2" destOrd="0" parTransId="{CA081C01-8923-4EBC-937A-CFB479189CE4}" sibTransId="{A5963C6C-15DC-44FE-B500-C2B89A44DECD}"/>
    <dgm:cxn modelId="{585190F1-41EE-4F65-8424-8692C6C22961}" type="presOf" srcId="{95AB7ECB-FFE8-4276-8115-DC31B07BEA28}" destId="{BC63A3D1-E0FF-476F-B890-96305F054363}" srcOrd="0" destOrd="0" presId="urn:microsoft.com/office/officeart/2005/8/layout/hProcess9"/>
    <dgm:cxn modelId="{DA76ACFD-E05B-458C-B08B-A9FA58A15A85}" srcId="{612F9FB1-133B-472F-8842-10169565C804}" destId="{312B054C-D665-4A48-9765-5652035A363A}" srcOrd="1" destOrd="0" parTransId="{9AFB95DD-06A9-451B-AB4F-B316E040589A}" sibTransId="{1D2999A4-4628-4173-B58D-30FD8FF47C27}"/>
    <dgm:cxn modelId="{CEE64C66-07A2-4E71-9E7D-2DECB642A538}" type="presParOf" srcId="{90802E04-25A6-4265-910A-986D12712652}" destId="{700267CA-A73C-4204-A380-66DD542FCF3F}" srcOrd="0" destOrd="0" presId="urn:microsoft.com/office/officeart/2005/8/layout/hProcess9"/>
    <dgm:cxn modelId="{8DDA89DD-2F61-4299-8DFC-27C4DAD1D40B}" type="presParOf" srcId="{90802E04-25A6-4265-910A-986D12712652}" destId="{12AE176D-32D4-4B44-9A59-FDBE39E2F076}" srcOrd="1" destOrd="0" presId="urn:microsoft.com/office/officeart/2005/8/layout/hProcess9"/>
    <dgm:cxn modelId="{D15E8749-2825-419E-AB36-46BE89DBDDB2}" type="presParOf" srcId="{12AE176D-32D4-4B44-9A59-FDBE39E2F076}" destId="{72808EBE-1555-4A98-92B5-6204CF626EA4}" srcOrd="0" destOrd="0" presId="urn:microsoft.com/office/officeart/2005/8/layout/hProcess9"/>
    <dgm:cxn modelId="{1E9013C8-CD63-400A-8CAF-8BF1C649B53D}" type="presParOf" srcId="{12AE176D-32D4-4B44-9A59-FDBE39E2F076}" destId="{5885F52A-DF93-4A0E-921E-5D555059E44B}" srcOrd="1" destOrd="0" presId="urn:microsoft.com/office/officeart/2005/8/layout/hProcess9"/>
    <dgm:cxn modelId="{ECBF0B51-E3F6-4B94-AEB3-7A514939A927}" type="presParOf" srcId="{12AE176D-32D4-4B44-9A59-FDBE39E2F076}" destId="{0C4C9089-7C96-4A5F-8B25-1F9DE4527D59}" srcOrd="2" destOrd="0" presId="urn:microsoft.com/office/officeart/2005/8/layout/hProcess9"/>
    <dgm:cxn modelId="{B0AD88F7-0D3D-4461-A3A1-ADE66BCCA297}" type="presParOf" srcId="{12AE176D-32D4-4B44-9A59-FDBE39E2F076}" destId="{86DAA9E9-5602-41FF-96D1-E0F82E1ED1DC}" srcOrd="3" destOrd="0" presId="urn:microsoft.com/office/officeart/2005/8/layout/hProcess9"/>
    <dgm:cxn modelId="{1F0F4E9B-93C3-40DB-ACF8-80507F45CD8C}" type="presParOf" srcId="{12AE176D-32D4-4B44-9A59-FDBE39E2F076}" destId="{A98F02FD-47BE-4750-B1E2-757396A9B142}" srcOrd="4" destOrd="0" presId="urn:microsoft.com/office/officeart/2005/8/layout/hProcess9"/>
    <dgm:cxn modelId="{01143AAD-FEDB-4B1C-AEB3-68A2C70FEED1}" type="presParOf" srcId="{12AE176D-32D4-4B44-9A59-FDBE39E2F076}" destId="{7DD24F22-1381-4277-A71B-CDCC381F00BE}" srcOrd="5" destOrd="0" presId="urn:microsoft.com/office/officeart/2005/8/layout/hProcess9"/>
    <dgm:cxn modelId="{4B3AB13B-7E9F-4176-B785-98ADD19E63A1}" type="presParOf" srcId="{12AE176D-32D4-4B44-9A59-FDBE39E2F076}" destId="{BC63A3D1-E0FF-476F-B890-96305F05436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EB499F-CFC7-4C88-857B-C7B66090287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461F5DE8-6078-4B89-BE9F-B91F4AB6D72E}">
      <dgm:prSet phldrT="[Text]">
        <dgm:style>
          <a:lnRef idx="2">
            <a:schemeClr val="accent1"/>
          </a:lnRef>
          <a:fillRef idx="1">
            <a:schemeClr val="lt1"/>
          </a:fillRef>
          <a:effectRef idx="0">
            <a:schemeClr val="accent1"/>
          </a:effectRef>
          <a:fontRef idx="minor">
            <a:schemeClr val="dk1"/>
          </a:fontRef>
        </dgm:style>
      </dgm:prSet>
      <dgm:spPr/>
      <dgm:t>
        <a:bodyPr/>
        <a:lstStyle/>
        <a:p>
          <a:pPr algn="ctr"/>
          <a:r>
            <a:rPr lang="en-US" dirty="0"/>
            <a:t>-Resident of Kuwait</a:t>
          </a:r>
        </a:p>
        <a:p>
          <a:pPr algn="ctr"/>
          <a:r>
            <a:rPr lang="en-US" dirty="0"/>
            <a:t> -Exercised employment in India </a:t>
          </a:r>
        </a:p>
        <a:p>
          <a:pPr algn="ctr"/>
          <a:r>
            <a:rPr lang="en-US" dirty="0"/>
            <a:t>-Salary taxable only in Kuwait, if </a:t>
          </a:r>
        </a:p>
      </dgm:t>
    </dgm:pt>
    <dgm:pt modelId="{245D9F72-4567-4107-A73F-2FA3B3808637}" type="parTrans" cxnId="{DD15DCF1-0C4A-4384-BDC7-8BDB8C5FC1B2}">
      <dgm:prSet/>
      <dgm:spPr/>
      <dgm:t>
        <a:bodyPr/>
        <a:lstStyle/>
        <a:p>
          <a:endParaRPr lang="en-IN"/>
        </a:p>
      </dgm:t>
    </dgm:pt>
    <dgm:pt modelId="{A31F41B6-9364-4A24-8AF3-88A4AC801714}" type="sibTrans" cxnId="{DD15DCF1-0C4A-4384-BDC7-8BDB8C5FC1B2}">
      <dgm:prSet/>
      <dgm:spPr/>
      <dgm:t>
        <a:bodyPr/>
        <a:lstStyle/>
        <a:p>
          <a:endParaRPr lang="en-IN"/>
        </a:p>
      </dgm:t>
    </dgm:pt>
    <dgm:pt modelId="{FEA142E6-EF08-40FF-858E-686431D9E8B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solidFill>
                <a:srgbClr val="FF0000"/>
              </a:solidFill>
            </a:rPr>
            <a:t>Present in India</a:t>
          </a:r>
          <a:r>
            <a:rPr lang="en-US" dirty="0"/>
            <a:t> for a period or periods </a:t>
          </a:r>
          <a:r>
            <a:rPr lang="en-US" b="1" dirty="0">
              <a:solidFill>
                <a:srgbClr val="FF0000"/>
              </a:solidFill>
            </a:rPr>
            <a:t>not exceeding in the aggregate 183 days</a:t>
          </a:r>
          <a:r>
            <a:rPr lang="en-US" dirty="0"/>
            <a:t> in any twelve month period commencing or ending in the fiscal year concerned</a:t>
          </a:r>
          <a:endParaRPr lang="en-IN" dirty="0"/>
        </a:p>
      </dgm:t>
    </dgm:pt>
    <dgm:pt modelId="{E2C48A05-E4E0-4CD1-BA95-449C49BF8EB1}" type="parTrans" cxnId="{2BA98713-BEB6-43AA-8B26-6A65B1458210}">
      <dgm:prSet/>
      <dgm:spPr/>
      <dgm:t>
        <a:bodyPr/>
        <a:lstStyle/>
        <a:p>
          <a:endParaRPr lang="en-IN"/>
        </a:p>
      </dgm:t>
    </dgm:pt>
    <dgm:pt modelId="{96333DC1-48EB-4FA2-9C16-775D209BC652}" type="sibTrans" cxnId="{2BA98713-BEB6-43AA-8B26-6A65B1458210}">
      <dgm:prSet/>
      <dgm:spPr/>
      <dgm:t>
        <a:bodyPr/>
        <a:lstStyle/>
        <a:p>
          <a:endParaRPr lang="en-IN"/>
        </a:p>
      </dgm:t>
    </dgm:pt>
    <dgm:pt modelId="{AF888068-6C56-4DFB-928A-1BB4B097045A}">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remuneration is paid by, or on behalf of, </a:t>
          </a:r>
          <a:r>
            <a:rPr lang="en-US" b="1" dirty="0">
              <a:solidFill>
                <a:srgbClr val="FF0000"/>
              </a:solidFill>
            </a:rPr>
            <a:t>an employer who is not a resident</a:t>
          </a:r>
          <a:r>
            <a:rPr lang="en-US" dirty="0">
              <a:solidFill>
                <a:srgbClr val="FF0000"/>
              </a:solidFill>
            </a:rPr>
            <a:t> </a:t>
          </a:r>
          <a:r>
            <a:rPr lang="en-US" dirty="0"/>
            <a:t>of India</a:t>
          </a:r>
          <a:endParaRPr lang="en-IN" dirty="0"/>
        </a:p>
      </dgm:t>
    </dgm:pt>
    <dgm:pt modelId="{828B76B8-34C1-4257-B6C3-AC304CF6769D}" type="parTrans" cxnId="{BC0DF14C-8B62-4B39-A031-4C44E9F1AFDF}">
      <dgm:prSet/>
      <dgm:spPr/>
      <dgm:t>
        <a:bodyPr/>
        <a:lstStyle/>
        <a:p>
          <a:endParaRPr lang="en-IN"/>
        </a:p>
      </dgm:t>
    </dgm:pt>
    <dgm:pt modelId="{3B7CAC94-D9B8-432F-B372-683830075108}" type="sibTrans" cxnId="{BC0DF14C-8B62-4B39-A031-4C44E9F1AFDF}">
      <dgm:prSet/>
      <dgm:spPr/>
      <dgm:t>
        <a:bodyPr/>
        <a:lstStyle/>
        <a:p>
          <a:endParaRPr lang="en-IN"/>
        </a:p>
      </dgm:t>
    </dgm:pt>
    <dgm:pt modelId="{0452B69D-A1A7-46F3-88EB-F316BEB7871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the remuneration is </a:t>
          </a:r>
          <a:r>
            <a:rPr lang="en-US" b="1" dirty="0">
              <a:solidFill>
                <a:srgbClr val="FF0000"/>
              </a:solidFill>
            </a:rPr>
            <a:t>not borne by a permanent establishment or a fixed base</a:t>
          </a:r>
          <a:r>
            <a:rPr lang="en-US" dirty="0"/>
            <a:t> which the employer has in India.</a:t>
          </a:r>
          <a:endParaRPr lang="en-IN" dirty="0"/>
        </a:p>
      </dgm:t>
    </dgm:pt>
    <dgm:pt modelId="{AF3500C9-020E-4E56-BABC-F0E962727E63}" type="parTrans" cxnId="{3B25AA68-69A8-44BD-9F8E-ED1C2106C17F}">
      <dgm:prSet/>
      <dgm:spPr/>
      <dgm:t>
        <a:bodyPr/>
        <a:lstStyle/>
        <a:p>
          <a:endParaRPr lang="en-IN"/>
        </a:p>
      </dgm:t>
    </dgm:pt>
    <dgm:pt modelId="{552F2A4C-2549-4A08-B3B4-690184AFE87E}" type="sibTrans" cxnId="{3B25AA68-69A8-44BD-9F8E-ED1C2106C17F}">
      <dgm:prSet/>
      <dgm:spPr/>
      <dgm:t>
        <a:bodyPr/>
        <a:lstStyle/>
        <a:p>
          <a:endParaRPr lang="en-IN"/>
        </a:p>
      </dgm:t>
    </dgm:pt>
    <dgm:pt modelId="{E0E09AF4-514C-4672-A021-967AF08B8F13}" type="pres">
      <dgm:prSet presAssocID="{02EB499F-CFC7-4C88-857B-C7B660902876}" presName="hierChild1" presStyleCnt="0">
        <dgm:presLayoutVars>
          <dgm:orgChart val="1"/>
          <dgm:chPref val="1"/>
          <dgm:dir/>
          <dgm:animOne val="branch"/>
          <dgm:animLvl val="lvl"/>
          <dgm:resizeHandles/>
        </dgm:presLayoutVars>
      </dgm:prSet>
      <dgm:spPr/>
    </dgm:pt>
    <dgm:pt modelId="{E6D11920-E2BF-4EF0-BECA-50AB9AACE3AB}" type="pres">
      <dgm:prSet presAssocID="{461F5DE8-6078-4B89-BE9F-B91F4AB6D72E}" presName="hierRoot1" presStyleCnt="0">
        <dgm:presLayoutVars>
          <dgm:hierBranch val="init"/>
        </dgm:presLayoutVars>
      </dgm:prSet>
      <dgm:spPr/>
    </dgm:pt>
    <dgm:pt modelId="{3F4B3328-46CB-4AE2-BF50-F5409C96A3C2}" type="pres">
      <dgm:prSet presAssocID="{461F5DE8-6078-4B89-BE9F-B91F4AB6D72E}" presName="rootComposite1" presStyleCnt="0"/>
      <dgm:spPr/>
    </dgm:pt>
    <dgm:pt modelId="{7651D4F8-22A6-4182-8218-44602CA2ECB9}" type="pres">
      <dgm:prSet presAssocID="{461F5DE8-6078-4B89-BE9F-B91F4AB6D72E}" presName="rootText1" presStyleLbl="node0" presStyleIdx="0" presStyleCnt="1">
        <dgm:presLayoutVars>
          <dgm:chPref val="3"/>
        </dgm:presLayoutVars>
      </dgm:prSet>
      <dgm:spPr/>
    </dgm:pt>
    <dgm:pt modelId="{A78DBC66-46CB-434C-A962-11AC63D99325}" type="pres">
      <dgm:prSet presAssocID="{461F5DE8-6078-4B89-BE9F-B91F4AB6D72E}" presName="rootConnector1" presStyleLbl="node1" presStyleIdx="0" presStyleCnt="0"/>
      <dgm:spPr/>
    </dgm:pt>
    <dgm:pt modelId="{5F1938E8-77E1-41D2-AB3E-D60DD04B6F59}" type="pres">
      <dgm:prSet presAssocID="{461F5DE8-6078-4B89-BE9F-B91F4AB6D72E}" presName="hierChild2" presStyleCnt="0"/>
      <dgm:spPr/>
    </dgm:pt>
    <dgm:pt modelId="{56F86C05-5C6D-4714-BF8B-3875802AC7A9}" type="pres">
      <dgm:prSet presAssocID="{E2C48A05-E4E0-4CD1-BA95-449C49BF8EB1}" presName="Name37" presStyleLbl="parChTrans1D2" presStyleIdx="0" presStyleCnt="3"/>
      <dgm:spPr/>
    </dgm:pt>
    <dgm:pt modelId="{133E42BB-47B8-46BB-8B9D-E64D9F3FC8B1}" type="pres">
      <dgm:prSet presAssocID="{FEA142E6-EF08-40FF-858E-686431D9E8B8}" presName="hierRoot2" presStyleCnt="0">
        <dgm:presLayoutVars>
          <dgm:hierBranch val="init"/>
        </dgm:presLayoutVars>
      </dgm:prSet>
      <dgm:spPr/>
    </dgm:pt>
    <dgm:pt modelId="{121AB553-ECEF-4457-A277-E5B93CBF4043}" type="pres">
      <dgm:prSet presAssocID="{FEA142E6-EF08-40FF-858E-686431D9E8B8}" presName="rootComposite" presStyleCnt="0"/>
      <dgm:spPr/>
    </dgm:pt>
    <dgm:pt modelId="{148EE73B-17AF-45E6-9A33-63014A19BDE2}" type="pres">
      <dgm:prSet presAssocID="{FEA142E6-EF08-40FF-858E-686431D9E8B8}" presName="rootText" presStyleLbl="node2" presStyleIdx="0" presStyleCnt="3">
        <dgm:presLayoutVars>
          <dgm:chPref val="3"/>
        </dgm:presLayoutVars>
      </dgm:prSet>
      <dgm:spPr/>
    </dgm:pt>
    <dgm:pt modelId="{FDAB993E-4930-417A-8733-B94DA43C62BB}" type="pres">
      <dgm:prSet presAssocID="{FEA142E6-EF08-40FF-858E-686431D9E8B8}" presName="rootConnector" presStyleLbl="node2" presStyleIdx="0" presStyleCnt="3"/>
      <dgm:spPr/>
    </dgm:pt>
    <dgm:pt modelId="{04F95F1A-5F6D-456D-ACFC-88ACCA8C53A3}" type="pres">
      <dgm:prSet presAssocID="{FEA142E6-EF08-40FF-858E-686431D9E8B8}" presName="hierChild4" presStyleCnt="0"/>
      <dgm:spPr/>
    </dgm:pt>
    <dgm:pt modelId="{3B124242-5068-40AC-A2E3-5D66A68A0EA2}" type="pres">
      <dgm:prSet presAssocID="{FEA142E6-EF08-40FF-858E-686431D9E8B8}" presName="hierChild5" presStyleCnt="0"/>
      <dgm:spPr/>
    </dgm:pt>
    <dgm:pt modelId="{B7E680C8-6121-4AA2-A360-69F46BDD3E2F}" type="pres">
      <dgm:prSet presAssocID="{828B76B8-34C1-4257-B6C3-AC304CF6769D}" presName="Name37" presStyleLbl="parChTrans1D2" presStyleIdx="1" presStyleCnt="3"/>
      <dgm:spPr/>
    </dgm:pt>
    <dgm:pt modelId="{E856E718-396E-49E0-95D3-24D563ACBD74}" type="pres">
      <dgm:prSet presAssocID="{AF888068-6C56-4DFB-928A-1BB4B097045A}" presName="hierRoot2" presStyleCnt="0">
        <dgm:presLayoutVars>
          <dgm:hierBranch val="init"/>
        </dgm:presLayoutVars>
      </dgm:prSet>
      <dgm:spPr/>
    </dgm:pt>
    <dgm:pt modelId="{9B71EA5A-1FE7-47B9-B771-B479F43233EA}" type="pres">
      <dgm:prSet presAssocID="{AF888068-6C56-4DFB-928A-1BB4B097045A}" presName="rootComposite" presStyleCnt="0"/>
      <dgm:spPr/>
    </dgm:pt>
    <dgm:pt modelId="{C22171C2-69B6-4891-8BBF-7D2DE8DF0331}" type="pres">
      <dgm:prSet presAssocID="{AF888068-6C56-4DFB-928A-1BB4B097045A}" presName="rootText" presStyleLbl="node2" presStyleIdx="1" presStyleCnt="3">
        <dgm:presLayoutVars>
          <dgm:chPref val="3"/>
        </dgm:presLayoutVars>
      </dgm:prSet>
      <dgm:spPr/>
    </dgm:pt>
    <dgm:pt modelId="{1CA04392-66B5-4DED-A9CD-BCE42601E4C3}" type="pres">
      <dgm:prSet presAssocID="{AF888068-6C56-4DFB-928A-1BB4B097045A}" presName="rootConnector" presStyleLbl="node2" presStyleIdx="1" presStyleCnt="3"/>
      <dgm:spPr/>
    </dgm:pt>
    <dgm:pt modelId="{5DF625D9-A9FA-426E-95DF-C06F92BD5872}" type="pres">
      <dgm:prSet presAssocID="{AF888068-6C56-4DFB-928A-1BB4B097045A}" presName="hierChild4" presStyleCnt="0"/>
      <dgm:spPr/>
    </dgm:pt>
    <dgm:pt modelId="{CEC7D2F6-48F6-418F-99E1-BAE93C0D8689}" type="pres">
      <dgm:prSet presAssocID="{AF888068-6C56-4DFB-928A-1BB4B097045A}" presName="hierChild5" presStyleCnt="0"/>
      <dgm:spPr/>
    </dgm:pt>
    <dgm:pt modelId="{88F3BF02-0A19-4196-985E-93114BD36FC9}" type="pres">
      <dgm:prSet presAssocID="{AF3500C9-020E-4E56-BABC-F0E962727E63}" presName="Name37" presStyleLbl="parChTrans1D2" presStyleIdx="2" presStyleCnt="3"/>
      <dgm:spPr/>
    </dgm:pt>
    <dgm:pt modelId="{1038DA66-93D6-4C32-990B-CD13FD2C9659}" type="pres">
      <dgm:prSet presAssocID="{0452B69D-A1A7-46F3-88EB-F316BEB78714}" presName="hierRoot2" presStyleCnt="0">
        <dgm:presLayoutVars>
          <dgm:hierBranch val="init"/>
        </dgm:presLayoutVars>
      </dgm:prSet>
      <dgm:spPr/>
    </dgm:pt>
    <dgm:pt modelId="{E7A4DBB1-1DC4-4222-AF85-EB3878DE02EE}" type="pres">
      <dgm:prSet presAssocID="{0452B69D-A1A7-46F3-88EB-F316BEB78714}" presName="rootComposite" presStyleCnt="0"/>
      <dgm:spPr/>
    </dgm:pt>
    <dgm:pt modelId="{5011F8D9-0AC4-48B8-A242-4DD53C7E3FF4}" type="pres">
      <dgm:prSet presAssocID="{0452B69D-A1A7-46F3-88EB-F316BEB78714}" presName="rootText" presStyleLbl="node2" presStyleIdx="2" presStyleCnt="3" custLinFactNeighborX="77" custLinFactNeighborY="2709">
        <dgm:presLayoutVars>
          <dgm:chPref val="3"/>
        </dgm:presLayoutVars>
      </dgm:prSet>
      <dgm:spPr/>
    </dgm:pt>
    <dgm:pt modelId="{4EC2B5EC-195B-4372-A5F7-814E075B43A6}" type="pres">
      <dgm:prSet presAssocID="{0452B69D-A1A7-46F3-88EB-F316BEB78714}" presName="rootConnector" presStyleLbl="node2" presStyleIdx="2" presStyleCnt="3"/>
      <dgm:spPr/>
    </dgm:pt>
    <dgm:pt modelId="{E0B20764-C3D9-4278-9CAB-B2D809739DD9}" type="pres">
      <dgm:prSet presAssocID="{0452B69D-A1A7-46F3-88EB-F316BEB78714}" presName="hierChild4" presStyleCnt="0"/>
      <dgm:spPr/>
    </dgm:pt>
    <dgm:pt modelId="{AA2384BD-F485-47F6-9EC9-C40E4708D0CF}" type="pres">
      <dgm:prSet presAssocID="{0452B69D-A1A7-46F3-88EB-F316BEB78714}" presName="hierChild5" presStyleCnt="0"/>
      <dgm:spPr/>
    </dgm:pt>
    <dgm:pt modelId="{27CD948F-7FA2-4F92-9419-9FC1666B4E50}" type="pres">
      <dgm:prSet presAssocID="{461F5DE8-6078-4B89-BE9F-B91F4AB6D72E}" presName="hierChild3" presStyleCnt="0"/>
      <dgm:spPr/>
    </dgm:pt>
  </dgm:ptLst>
  <dgm:cxnLst>
    <dgm:cxn modelId="{B413020C-C1A0-49F3-8405-3C477394A090}" type="presOf" srcId="{AF3500C9-020E-4E56-BABC-F0E962727E63}" destId="{88F3BF02-0A19-4196-985E-93114BD36FC9}" srcOrd="0" destOrd="0" presId="urn:microsoft.com/office/officeart/2005/8/layout/orgChart1"/>
    <dgm:cxn modelId="{2BA98713-BEB6-43AA-8B26-6A65B1458210}" srcId="{461F5DE8-6078-4B89-BE9F-B91F4AB6D72E}" destId="{FEA142E6-EF08-40FF-858E-686431D9E8B8}" srcOrd="0" destOrd="0" parTransId="{E2C48A05-E4E0-4CD1-BA95-449C49BF8EB1}" sibTransId="{96333DC1-48EB-4FA2-9C16-775D209BC652}"/>
    <dgm:cxn modelId="{4309592E-DA56-4A6B-809E-E8ADBC30807A}" type="presOf" srcId="{461F5DE8-6078-4B89-BE9F-B91F4AB6D72E}" destId="{7651D4F8-22A6-4182-8218-44602CA2ECB9}" srcOrd="0" destOrd="0" presId="urn:microsoft.com/office/officeart/2005/8/layout/orgChart1"/>
    <dgm:cxn modelId="{8764AE63-5BC7-4549-A7C5-41CD470DBF32}" type="presOf" srcId="{E2C48A05-E4E0-4CD1-BA95-449C49BF8EB1}" destId="{56F86C05-5C6D-4714-BF8B-3875802AC7A9}" srcOrd="0" destOrd="0" presId="urn:microsoft.com/office/officeart/2005/8/layout/orgChart1"/>
    <dgm:cxn modelId="{3B25AA68-69A8-44BD-9F8E-ED1C2106C17F}" srcId="{461F5DE8-6078-4B89-BE9F-B91F4AB6D72E}" destId="{0452B69D-A1A7-46F3-88EB-F316BEB78714}" srcOrd="2" destOrd="0" parTransId="{AF3500C9-020E-4E56-BABC-F0E962727E63}" sibTransId="{552F2A4C-2549-4A08-B3B4-690184AFE87E}"/>
    <dgm:cxn modelId="{BC0DF14C-8B62-4B39-A031-4C44E9F1AFDF}" srcId="{461F5DE8-6078-4B89-BE9F-B91F4AB6D72E}" destId="{AF888068-6C56-4DFB-928A-1BB4B097045A}" srcOrd="1" destOrd="0" parTransId="{828B76B8-34C1-4257-B6C3-AC304CF6769D}" sibTransId="{3B7CAC94-D9B8-432F-B372-683830075108}"/>
    <dgm:cxn modelId="{C0AD016D-452E-49BF-8912-ACF10A3BF936}" type="presOf" srcId="{828B76B8-34C1-4257-B6C3-AC304CF6769D}" destId="{B7E680C8-6121-4AA2-A360-69F46BDD3E2F}" srcOrd="0" destOrd="0" presId="urn:microsoft.com/office/officeart/2005/8/layout/orgChart1"/>
    <dgm:cxn modelId="{A7492D86-AE0A-4D11-8E55-01D1A32533FA}" type="presOf" srcId="{FEA142E6-EF08-40FF-858E-686431D9E8B8}" destId="{FDAB993E-4930-417A-8733-B94DA43C62BB}" srcOrd="1" destOrd="0" presId="urn:microsoft.com/office/officeart/2005/8/layout/orgChart1"/>
    <dgm:cxn modelId="{E25974BA-C563-46A7-B908-4556CB70BA73}" type="presOf" srcId="{0452B69D-A1A7-46F3-88EB-F316BEB78714}" destId="{5011F8D9-0AC4-48B8-A242-4DD53C7E3FF4}" srcOrd="0" destOrd="0" presId="urn:microsoft.com/office/officeart/2005/8/layout/orgChart1"/>
    <dgm:cxn modelId="{DEE578CA-F592-4A54-B698-1380CABAFB28}" type="presOf" srcId="{02EB499F-CFC7-4C88-857B-C7B660902876}" destId="{E0E09AF4-514C-4672-A021-967AF08B8F13}" srcOrd="0" destOrd="0" presId="urn:microsoft.com/office/officeart/2005/8/layout/orgChart1"/>
    <dgm:cxn modelId="{50207BCD-DD07-4983-9FE4-433E341FF786}" type="presOf" srcId="{0452B69D-A1A7-46F3-88EB-F316BEB78714}" destId="{4EC2B5EC-195B-4372-A5F7-814E075B43A6}" srcOrd="1" destOrd="0" presId="urn:microsoft.com/office/officeart/2005/8/layout/orgChart1"/>
    <dgm:cxn modelId="{6C77F5CF-87A5-4263-9CF1-48A5CFAC1EA8}" type="presOf" srcId="{AF888068-6C56-4DFB-928A-1BB4B097045A}" destId="{1CA04392-66B5-4DED-A9CD-BCE42601E4C3}" srcOrd="1" destOrd="0" presId="urn:microsoft.com/office/officeart/2005/8/layout/orgChart1"/>
    <dgm:cxn modelId="{267423D9-3D19-4ABE-9D05-A1D11A6A1650}" type="presOf" srcId="{461F5DE8-6078-4B89-BE9F-B91F4AB6D72E}" destId="{A78DBC66-46CB-434C-A962-11AC63D99325}" srcOrd="1" destOrd="0" presId="urn:microsoft.com/office/officeart/2005/8/layout/orgChart1"/>
    <dgm:cxn modelId="{5B2A62E2-746F-4059-B62B-D6EB455FD4E8}" type="presOf" srcId="{AF888068-6C56-4DFB-928A-1BB4B097045A}" destId="{C22171C2-69B6-4891-8BBF-7D2DE8DF0331}" srcOrd="0" destOrd="0" presId="urn:microsoft.com/office/officeart/2005/8/layout/orgChart1"/>
    <dgm:cxn modelId="{91587EE4-E839-492C-91D5-F28973A28595}" type="presOf" srcId="{FEA142E6-EF08-40FF-858E-686431D9E8B8}" destId="{148EE73B-17AF-45E6-9A33-63014A19BDE2}" srcOrd="0" destOrd="0" presId="urn:microsoft.com/office/officeart/2005/8/layout/orgChart1"/>
    <dgm:cxn modelId="{DD15DCF1-0C4A-4384-BDC7-8BDB8C5FC1B2}" srcId="{02EB499F-CFC7-4C88-857B-C7B660902876}" destId="{461F5DE8-6078-4B89-BE9F-B91F4AB6D72E}" srcOrd="0" destOrd="0" parTransId="{245D9F72-4567-4107-A73F-2FA3B3808637}" sibTransId="{A31F41B6-9364-4A24-8AF3-88A4AC801714}"/>
    <dgm:cxn modelId="{34EAB477-9AC8-4553-8D03-54DAAF32CA83}" type="presParOf" srcId="{E0E09AF4-514C-4672-A021-967AF08B8F13}" destId="{E6D11920-E2BF-4EF0-BECA-50AB9AACE3AB}" srcOrd="0" destOrd="0" presId="urn:microsoft.com/office/officeart/2005/8/layout/orgChart1"/>
    <dgm:cxn modelId="{0672D7A2-9B9E-4953-BCDB-ECA11A7E2E81}" type="presParOf" srcId="{E6D11920-E2BF-4EF0-BECA-50AB9AACE3AB}" destId="{3F4B3328-46CB-4AE2-BF50-F5409C96A3C2}" srcOrd="0" destOrd="0" presId="urn:microsoft.com/office/officeart/2005/8/layout/orgChart1"/>
    <dgm:cxn modelId="{2D2180F5-FB0C-42AC-AE6A-D0E10F8338F7}" type="presParOf" srcId="{3F4B3328-46CB-4AE2-BF50-F5409C96A3C2}" destId="{7651D4F8-22A6-4182-8218-44602CA2ECB9}" srcOrd="0" destOrd="0" presId="urn:microsoft.com/office/officeart/2005/8/layout/orgChart1"/>
    <dgm:cxn modelId="{0BD76BB6-3F37-4993-BB8A-B35DDAF7F344}" type="presParOf" srcId="{3F4B3328-46CB-4AE2-BF50-F5409C96A3C2}" destId="{A78DBC66-46CB-434C-A962-11AC63D99325}" srcOrd="1" destOrd="0" presId="urn:microsoft.com/office/officeart/2005/8/layout/orgChart1"/>
    <dgm:cxn modelId="{B28C7BEB-3CFF-4466-A63F-B9D8B2278070}" type="presParOf" srcId="{E6D11920-E2BF-4EF0-BECA-50AB9AACE3AB}" destId="{5F1938E8-77E1-41D2-AB3E-D60DD04B6F59}" srcOrd="1" destOrd="0" presId="urn:microsoft.com/office/officeart/2005/8/layout/orgChart1"/>
    <dgm:cxn modelId="{0A304E35-424E-4F7A-8E0D-C4DFCB204707}" type="presParOf" srcId="{5F1938E8-77E1-41D2-AB3E-D60DD04B6F59}" destId="{56F86C05-5C6D-4714-BF8B-3875802AC7A9}" srcOrd="0" destOrd="0" presId="urn:microsoft.com/office/officeart/2005/8/layout/orgChart1"/>
    <dgm:cxn modelId="{9A0539A1-C8C4-46DD-9868-BEA7CD0D7E5C}" type="presParOf" srcId="{5F1938E8-77E1-41D2-AB3E-D60DD04B6F59}" destId="{133E42BB-47B8-46BB-8B9D-E64D9F3FC8B1}" srcOrd="1" destOrd="0" presId="urn:microsoft.com/office/officeart/2005/8/layout/orgChart1"/>
    <dgm:cxn modelId="{B8B1243C-6BBE-4E11-B1D3-8DAA2A7894EC}" type="presParOf" srcId="{133E42BB-47B8-46BB-8B9D-E64D9F3FC8B1}" destId="{121AB553-ECEF-4457-A277-E5B93CBF4043}" srcOrd="0" destOrd="0" presId="urn:microsoft.com/office/officeart/2005/8/layout/orgChart1"/>
    <dgm:cxn modelId="{E723B412-1C1B-411E-AE0D-5335E1D684E3}" type="presParOf" srcId="{121AB553-ECEF-4457-A277-E5B93CBF4043}" destId="{148EE73B-17AF-45E6-9A33-63014A19BDE2}" srcOrd="0" destOrd="0" presId="urn:microsoft.com/office/officeart/2005/8/layout/orgChart1"/>
    <dgm:cxn modelId="{023586EF-AF90-4E3F-B108-B91995E10F9E}" type="presParOf" srcId="{121AB553-ECEF-4457-A277-E5B93CBF4043}" destId="{FDAB993E-4930-417A-8733-B94DA43C62BB}" srcOrd="1" destOrd="0" presId="urn:microsoft.com/office/officeart/2005/8/layout/orgChart1"/>
    <dgm:cxn modelId="{4C9D724A-D317-4CAD-A0F4-2E09BBE686AB}" type="presParOf" srcId="{133E42BB-47B8-46BB-8B9D-E64D9F3FC8B1}" destId="{04F95F1A-5F6D-456D-ACFC-88ACCA8C53A3}" srcOrd="1" destOrd="0" presId="urn:microsoft.com/office/officeart/2005/8/layout/orgChart1"/>
    <dgm:cxn modelId="{51587ED3-E2F2-4A11-A996-6EF4B80E1D96}" type="presParOf" srcId="{133E42BB-47B8-46BB-8B9D-E64D9F3FC8B1}" destId="{3B124242-5068-40AC-A2E3-5D66A68A0EA2}" srcOrd="2" destOrd="0" presId="urn:microsoft.com/office/officeart/2005/8/layout/orgChart1"/>
    <dgm:cxn modelId="{B9B8F908-EB23-42FF-884D-8304DC478559}" type="presParOf" srcId="{5F1938E8-77E1-41D2-AB3E-D60DD04B6F59}" destId="{B7E680C8-6121-4AA2-A360-69F46BDD3E2F}" srcOrd="2" destOrd="0" presId="urn:microsoft.com/office/officeart/2005/8/layout/orgChart1"/>
    <dgm:cxn modelId="{72C238CD-5D9C-4AB6-B318-ECC06F49980B}" type="presParOf" srcId="{5F1938E8-77E1-41D2-AB3E-D60DD04B6F59}" destId="{E856E718-396E-49E0-95D3-24D563ACBD74}" srcOrd="3" destOrd="0" presId="urn:microsoft.com/office/officeart/2005/8/layout/orgChart1"/>
    <dgm:cxn modelId="{0751FD14-5336-404B-9331-DD1714EFC07D}" type="presParOf" srcId="{E856E718-396E-49E0-95D3-24D563ACBD74}" destId="{9B71EA5A-1FE7-47B9-B771-B479F43233EA}" srcOrd="0" destOrd="0" presId="urn:microsoft.com/office/officeart/2005/8/layout/orgChart1"/>
    <dgm:cxn modelId="{4D6F4C85-96AA-4A7C-9D0F-945AD512E1E7}" type="presParOf" srcId="{9B71EA5A-1FE7-47B9-B771-B479F43233EA}" destId="{C22171C2-69B6-4891-8BBF-7D2DE8DF0331}" srcOrd="0" destOrd="0" presId="urn:microsoft.com/office/officeart/2005/8/layout/orgChart1"/>
    <dgm:cxn modelId="{90BE2290-9D7C-4939-81E9-24B657F966BF}" type="presParOf" srcId="{9B71EA5A-1FE7-47B9-B771-B479F43233EA}" destId="{1CA04392-66B5-4DED-A9CD-BCE42601E4C3}" srcOrd="1" destOrd="0" presId="urn:microsoft.com/office/officeart/2005/8/layout/orgChart1"/>
    <dgm:cxn modelId="{1BF4D1DE-6225-42B6-A723-A4168994B965}" type="presParOf" srcId="{E856E718-396E-49E0-95D3-24D563ACBD74}" destId="{5DF625D9-A9FA-426E-95DF-C06F92BD5872}" srcOrd="1" destOrd="0" presId="urn:microsoft.com/office/officeart/2005/8/layout/orgChart1"/>
    <dgm:cxn modelId="{1A5C1F60-1F30-4315-9AC4-31CFC23AB9EB}" type="presParOf" srcId="{E856E718-396E-49E0-95D3-24D563ACBD74}" destId="{CEC7D2F6-48F6-418F-99E1-BAE93C0D8689}" srcOrd="2" destOrd="0" presId="urn:microsoft.com/office/officeart/2005/8/layout/orgChart1"/>
    <dgm:cxn modelId="{2F515217-C7BA-486E-B6A8-9ED2C898D93D}" type="presParOf" srcId="{5F1938E8-77E1-41D2-AB3E-D60DD04B6F59}" destId="{88F3BF02-0A19-4196-985E-93114BD36FC9}" srcOrd="4" destOrd="0" presId="urn:microsoft.com/office/officeart/2005/8/layout/orgChart1"/>
    <dgm:cxn modelId="{1B164239-2F11-4303-B298-A1B63E3B4205}" type="presParOf" srcId="{5F1938E8-77E1-41D2-AB3E-D60DD04B6F59}" destId="{1038DA66-93D6-4C32-990B-CD13FD2C9659}" srcOrd="5" destOrd="0" presId="urn:microsoft.com/office/officeart/2005/8/layout/orgChart1"/>
    <dgm:cxn modelId="{3DB02E88-4D00-4EA2-8555-21BE960C45BE}" type="presParOf" srcId="{1038DA66-93D6-4C32-990B-CD13FD2C9659}" destId="{E7A4DBB1-1DC4-4222-AF85-EB3878DE02EE}" srcOrd="0" destOrd="0" presId="urn:microsoft.com/office/officeart/2005/8/layout/orgChart1"/>
    <dgm:cxn modelId="{EAA22D54-9BCC-42F1-8998-31C622B42C25}" type="presParOf" srcId="{E7A4DBB1-1DC4-4222-AF85-EB3878DE02EE}" destId="{5011F8D9-0AC4-48B8-A242-4DD53C7E3FF4}" srcOrd="0" destOrd="0" presId="urn:microsoft.com/office/officeart/2005/8/layout/orgChart1"/>
    <dgm:cxn modelId="{C4C14B62-C754-4A7C-9405-2DFF693B5C48}" type="presParOf" srcId="{E7A4DBB1-1DC4-4222-AF85-EB3878DE02EE}" destId="{4EC2B5EC-195B-4372-A5F7-814E075B43A6}" srcOrd="1" destOrd="0" presId="urn:microsoft.com/office/officeart/2005/8/layout/orgChart1"/>
    <dgm:cxn modelId="{8D63E7D8-11AF-4AE9-8F0F-ED0A60C07275}" type="presParOf" srcId="{1038DA66-93D6-4C32-990B-CD13FD2C9659}" destId="{E0B20764-C3D9-4278-9CAB-B2D809739DD9}" srcOrd="1" destOrd="0" presId="urn:microsoft.com/office/officeart/2005/8/layout/orgChart1"/>
    <dgm:cxn modelId="{17ECBF48-E66B-4DC6-89A2-10A13656CF12}" type="presParOf" srcId="{1038DA66-93D6-4C32-990B-CD13FD2C9659}" destId="{AA2384BD-F485-47F6-9EC9-C40E4708D0CF}" srcOrd="2" destOrd="0" presId="urn:microsoft.com/office/officeart/2005/8/layout/orgChart1"/>
    <dgm:cxn modelId="{D519E4C4-5EC2-43D1-BEB6-3F88BB3FCD9D}" type="presParOf" srcId="{E6D11920-E2BF-4EF0-BECA-50AB9AACE3AB}" destId="{27CD948F-7FA2-4F92-9419-9FC1666B4E5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F9E35A-4848-4DA7-99E1-90E021BC5992}" type="doc">
      <dgm:prSet loTypeId="urn:microsoft.com/office/officeart/2005/8/layout/orgChart1" loCatId="hierarchy" qsTypeId="urn:microsoft.com/office/officeart/2005/8/quickstyle/3d3" qsCatId="3D" csTypeId="urn:microsoft.com/office/officeart/2005/8/colors/accent0_1" csCatId="mainScheme" phldr="1"/>
      <dgm:spPr/>
      <dgm:t>
        <a:bodyPr/>
        <a:lstStyle/>
        <a:p>
          <a:endParaRPr lang="en-IN"/>
        </a:p>
      </dgm:t>
    </dgm:pt>
    <dgm:pt modelId="{EEBC03A7-52D5-4BAA-9310-0932E75378BB}">
      <dgm:prSet phldrT="[Text]"/>
      <dgm:spPr>
        <a:solidFill>
          <a:schemeClr val="accent3">
            <a:lumMod val="20000"/>
            <a:lumOff val="80000"/>
          </a:schemeClr>
        </a:solidFill>
      </dgm:spPr>
      <dgm:t>
        <a:bodyPr/>
        <a:lstStyle/>
        <a:p>
          <a:r>
            <a:rPr lang="en-US" dirty="0"/>
            <a:t>Taxation of LTCG in the hands of Non-Residents </a:t>
          </a:r>
          <a:r>
            <a:rPr lang="en-US" b="1" baseline="0" dirty="0">
              <a:solidFill>
                <a:srgbClr val="FF0000"/>
              </a:solidFill>
            </a:rPr>
            <a:t>Section 112(1)(c) &amp; 112A</a:t>
          </a:r>
          <a:endParaRPr lang="en-IN" b="1" baseline="0" dirty="0">
            <a:solidFill>
              <a:srgbClr val="FF0000"/>
            </a:solidFill>
          </a:endParaRPr>
        </a:p>
      </dgm:t>
    </dgm:pt>
    <dgm:pt modelId="{3FF5762D-823D-478F-81C6-5C4D9E8DEFD8}" type="parTrans" cxnId="{BAB6F531-FAC7-4A7C-81BC-288D893403BC}">
      <dgm:prSet/>
      <dgm:spPr/>
      <dgm:t>
        <a:bodyPr/>
        <a:lstStyle/>
        <a:p>
          <a:endParaRPr lang="en-IN"/>
        </a:p>
      </dgm:t>
    </dgm:pt>
    <dgm:pt modelId="{1A08CACF-9F61-4CDF-93FD-04F6CA79529F}" type="sibTrans" cxnId="{BAB6F531-FAC7-4A7C-81BC-288D893403BC}">
      <dgm:prSet/>
      <dgm:spPr/>
      <dgm:t>
        <a:bodyPr/>
        <a:lstStyle/>
        <a:p>
          <a:endParaRPr lang="en-IN"/>
        </a:p>
      </dgm:t>
    </dgm:pt>
    <dgm:pt modelId="{A06D960F-419B-4EE3-B433-5DB5E85F0CFE}">
      <dgm:prSet phldrT="[Text]"/>
      <dgm:spPr>
        <a:solidFill>
          <a:schemeClr val="accent3">
            <a:lumMod val="20000"/>
            <a:lumOff val="80000"/>
          </a:schemeClr>
        </a:solidFill>
      </dgm:spPr>
      <dgm:t>
        <a:bodyPr/>
        <a:lstStyle/>
        <a:p>
          <a:r>
            <a:rPr lang="en-US" dirty="0"/>
            <a:t>LTCG arising from the transfer of </a:t>
          </a:r>
          <a:r>
            <a:rPr lang="en-US" b="1" baseline="0" dirty="0">
              <a:solidFill>
                <a:srgbClr val="FF0000"/>
              </a:solidFill>
            </a:rPr>
            <a:t>unlisted securities</a:t>
          </a:r>
          <a:r>
            <a:rPr lang="en-US" b="1" dirty="0"/>
            <a:t> or shares of a company not being a company in which the public are substantially interested</a:t>
          </a:r>
          <a:endParaRPr lang="en-IN" b="1" dirty="0"/>
        </a:p>
      </dgm:t>
    </dgm:pt>
    <dgm:pt modelId="{5EEA00C5-3323-4F6C-8556-7CB01E758F4E}" type="parTrans" cxnId="{30E55EEC-F488-424D-9A3B-F1F9A5EAF3B1}">
      <dgm:prSet/>
      <dgm:spPr>
        <a:solidFill>
          <a:schemeClr val="accent3">
            <a:lumMod val="20000"/>
            <a:lumOff val="80000"/>
          </a:schemeClr>
        </a:solidFill>
      </dgm:spPr>
      <dgm:t>
        <a:bodyPr/>
        <a:lstStyle/>
        <a:p>
          <a:endParaRPr lang="en-IN"/>
        </a:p>
      </dgm:t>
    </dgm:pt>
    <dgm:pt modelId="{065F1375-0A9B-4224-B42C-317403A61F05}" type="sibTrans" cxnId="{30E55EEC-F488-424D-9A3B-F1F9A5EAF3B1}">
      <dgm:prSet/>
      <dgm:spPr/>
      <dgm:t>
        <a:bodyPr/>
        <a:lstStyle/>
        <a:p>
          <a:endParaRPr lang="en-IN"/>
        </a:p>
      </dgm:t>
    </dgm:pt>
    <dgm:pt modelId="{4F1D984E-325D-4DDB-A28D-960CE5E047DB}">
      <dgm:prSet phldrT="[Text]"/>
      <dgm:spPr>
        <a:solidFill>
          <a:schemeClr val="accent2">
            <a:lumMod val="20000"/>
            <a:lumOff val="80000"/>
          </a:schemeClr>
        </a:solidFill>
      </dgm:spPr>
      <dgm:t>
        <a:bodyPr/>
        <a:lstStyle/>
        <a:p>
          <a:pPr algn="ctr"/>
          <a:r>
            <a:rPr lang="en-US" dirty="0"/>
            <a:t>LTCG arising from sale of</a:t>
          </a:r>
        </a:p>
        <a:p>
          <a:pPr algn="ctr"/>
          <a:r>
            <a:rPr lang="en-US" dirty="0"/>
            <a:t>(</a:t>
          </a:r>
          <a:r>
            <a:rPr lang="en-US" dirty="0" err="1"/>
            <a:t>i</a:t>
          </a:r>
          <a:r>
            <a:rPr lang="en-US" dirty="0"/>
            <a:t>) </a:t>
          </a:r>
          <a:r>
            <a:rPr lang="en-US" b="1" dirty="0"/>
            <a:t>equity share</a:t>
          </a:r>
          <a:r>
            <a:rPr lang="en-US" dirty="0"/>
            <a:t> in a company</a:t>
          </a:r>
        </a:p>
        <a:p>
          <a:pPr algn="ctr"/>
          <a:r>
            <a:rPr lang="en-US" dirty="0"/>
            <a:t>(STT Paid on sale and Purchase)</a:t>
          </a:r>
        </a:p>
        <a:p>
          <a:pPr algn="ctr"/>
          <a:r>
            <a:rPr lang="en-US" dirty="0"/>
            <a:t>(ii) </a:t>
          </a:r>
          <a:r>
            <a:rPr lang="en-US" b="1" dirty="0"/>
            <a:t>a unit of an equity oriented fund</a:t>
          </a:r>
          <a:r>
            <a:rPr lang="en-US" dirty="0"/>
            <a:t> (STT paid on sale)</a:t>
          </a:r>
        </a:p>
        <a:p>
          <a:pPr algn="ctr"/>
          <a:r>
            <a:rPr lang="en-US" dirty="0"/>
            <a:t>(iii) </a:t>
          </a:r>
          <a:r>
            <a:rPr lang="en-US" b="1" dirty="0"/>
            <a:t>a unit of a business trust</a:t>
          </a:r>
        </a:p>
        <a:p>
          <a:pPr algn="ctr"/>
          <a:r>
            <a:rPr lang="en-US" dirty="0"/>
            <a:t>(STT Paid on sale)</a:t>
          </a:r>
        </a:p>
      </dgm:t>
    </dgm:pt>
    <dgm:pt modelId="{0BDCFD08-607A-49DE-AF20-322E2DADC7B5}" type="parTrans" cxnId="{4590B106-E4FA-4F1D-BBA2-5CFE093449C6}">
      <dgm:prSet/>
      <dgm:spPr>
        <a:solidFill>
          <a:schemeClr val="accent3">
            <a:lumMod val="20000"/>
            <a:lumOff val="80000"/>
          </a:schemeClr>
        </a:solidFill>
      </dgm:spPr>
      <dgm:t>
        <a:bodyPr/>
        <a:lstStyle/>
        <a:p>
          <a:endParaRPr lang="en-IN"/>
        </a:p>
      </dgm:t>
    </dgm:pt>
    <dgm:pt modelId="{64DA073D-9C1E-4868-9AA9-47C810C5517D}" type="sibTrans" cxnId="{4590B106-E4FA-4F1D-BBA2-5CFE093449C6}">
      <dgm:prSet/>
      <dgm:spPr/>
      <dgm:t>
        <a:bodyPr/>
        <a:lstStyle/>
        <a:p>
          <a:endParaRPr lang="en-IN"/>
        </a:p>
      </dgm:t>
    </dgm:pt>
    <dgm:pt modelId="{8FD48D37-E789-4A91-9DFC-01519370B797}">
      <dgm:prSet phldrT="[Text]"/>
      <dgm:spPr>
        <a:solidFill>
          <a:schemeClr val="accent3">
            <a:lumMod val="20000"/>
            <a:lumOff val="80000"/>
          </a:schemeClr>
        </a:solidFill>
      </dgm:spPr>
      <dgm:t>
        <a:bodyPr/>
        <a:lstStyle/>
        <a:p>
          <a:r>
            <a:rPr lang="en-US" dirty="0"/>
            <a:t>Other Long term Capital Gains</a:t>
          </a:r>
          <a:endParaRPr lang="en-IN" dirty="0"/>
        </a:p>
      </dgm:t>
    </dgm:pt>
    <dgm:pt modelId="{CAFC7802-EFB4-4FF4-B455-FA38C638CD63}" type="parTrans" cxnId="{0B47ABA5-70D6-48EF-AF4C-0AB482311572}">
      <dgm:prSet/>
      <dgm:spPr>
        <a:solidFill>
          <a:schemeClr val="accent3">
            <a:lumMod val="20000"/>
            <a:lumOff val="80000"/>
          </a:schemeClr>
        </a:solidFill>
      </dgm:spPr>
      <dgm:t>
        <a:bodyPr/>
        <a:lstStyle/>
        <a:p>
          <a:endParaRPr lang="en-IN"/>
        </a:p>
      </dgm:t>
    </dgm:pt>
    <dgm:pt modelId="{9E8A0E77-1863-43CB-AE73-1CB47F035C33}" type="sibTrans" cxnId="{0B47ABA5-70D6-48EF-AF4C-0AB482311572}">
      <dgm:prSet/>
      <dgm:spPr/>
      <dgm:t>
        <a:bodyPr/>
        <a:lstStyle/>
        <a:p>
          <a:endParaRPr lang="en-IN"/>
        </a:p>
      </dgm:t>
    </dgm:pt>
    <dgm:pt modelId="{434D5B2C-5D88-4697-8496-1EE75D0EB789}">
      <dgm:prSet/>
      <dgm:spPr>
        <a:solidFill>
          <a:schemeClr val="accent3">
            <a:lumMod val="20000"/>
            <a:lumOff val="80000"/>
          </a:schemeClr>
        </a:solidFill>
      </dgm:spPr>
      <dgm:t>
        <a:bodyPr/>
        <a:lstStyle/>
        <a:p>
          <a:r>
            <a:rPr lang="en-US" dirty="0"/>
            <a:t>At </a:t>
          </a:r>
          <a:r>
            <a:rPr lang="en-US" b="1" baseline="0" dirty="0">
              <a:solidFill>
                <a:srgbClr val="FF0000"/>
              </a:solidFill>
            </a:rPr>
            <a:t>10% or 12.5% (if transferred on or after 23</a:t>
          </a:r>
          <a:r>
            <a:rPr lang="en-US" b="1" baseline="30000" dirty="0">
              <a:solidFill>
                <a:srgbClr val="FF0000"/>
              </a:solidFill>
            </a:rPr>
            <a:t>rd</a:t>
          </a:r>
          <a:r>
            <a:rPr lang="en-US" b="1" baseline="0" dirty="0">
              <a:solidFill>
                <a:srgbClr val="FF0000"/>
              </a:solidFill>
            </a:rPr>
            <a:t> July 2024)</a:t>
          </a:r>
        </a:p>
        <a:p>
          <a:r>
            <a:rPr lang="en-US" b="1" baseline="0" dirty="0">
              <a:solidFill>
                <a:srgbClr val="FF0000"/>
              </a:solidFill>
            </a:rPr>
            <a:t>(both without indexation)</a:t>
          </a:r>
        </a:p>
        <a:p>
          <a:r>
            <a:rPr lang="en-US" dirty="0"/>
            <a:t>(</a:t>
          </a:r>
          <a:r>
            <a:rPr lang="en-US" dirty="0" err="1"/>
            <a:t>i.e</a:t>
          </a:r>
          <a:r>
            <a:rPr lang="en-US" dirty="0"/>
            <a:t> without giving effect to First and second proviso of section 48)</a:t>
          </a:r>
          <a:endParaRPr lang="en-IN" dirty="0"/>
        </a:p>
      </dgm:t>
    </dgm:pt>
    <dgm:pt modelId="{EE221188-6C47-4953-83B1-AB9DEC78062A}" type="parTrans" cxnId="{4A93D8F5-178D-4B03-B1DF-BE802FF8DCBD}">
      <dgm:prSet/>
      <dgm:spPr>
        <a:solidFill>
          <a:schemeClr val="accent3">
            <a:lumMod val="20000"/>
            <a:lumOff val="80000"/>
          </a:schemeClr>
        </a:solidFill>
      </dgm:spPr>
      <dgm:t>
        <a:bodyPr/>
        <a:lstStyle/>
        <a:p>
          <a:endParaRPr lang="en-IN"/>
        </a:p>
      </dgm:t>
    </dgm:pt>
    <dgm:pt modelId="{047E4CF9-62E2-49E4-B8BE-2D23E70AFB82}" type="sibTrans" cxnId="{4A93D8F5-178D-4B03-B1DF-BE802FF8DCBD}">
      <dgm:prSet/>
      <dgm:spPr/>
      <dgm:t>
        <a:bodyPr/>
        <a:lstStyle/>
        <a:p>
          <a:endParaRPr lang="en-IN"/>
        </a:p>
      </dgm:t>
    </dgm:pt>
    <dgm:pt modelId="{E8A4A1BA-59A7-449F-901C-D04A333DA63D}">
      <dgm:prSet/>
      <dgm:spPr>
        <a:solidFill>
          <a:schemeClr val="accent2">
            <a:lumMod val="20000"/>
            <a:lumOff val="80000"/>
          </a:schemeClr>
        </a:solidFill>
      </dgm:spPr>
      <dgm:t>
        <a:bodyPr/>
        <a:lstStyle/>
        <a:p>
          <a:r>
            <a:rPr lang="en-US" dirty="0"/>
            <a:t>At </a:t>
          </a:r>
          <a:r>
            <a:rPr lang="en-US" b="1" dirty="0">
              <a:solidFill>
                <a:srgbClr val="FF0000"/>
              </a:solidFill>
            </a:rPr>
            <a:t>10% or 12.5% </a:t>
          </a:r>
          <a:r>
            <a:rPr lang="en-US" b="1" baseline="0" dirty="0">
              <a:solidFill>
                <a:srgbClr val="FF0000"/>
              </a:solidFill>
            </a:rPr>
            <a:t>(if transferred on or after 23</a:t>
          </a:r>
          <a:r>
            <a:rPr lang="en-US" b="1" baseline="30000" dirty="0">
              <a:solidFill>
                <a:srgbClr val="FF0000"/>
              </a:solidFill>
            </a:rPr>
            <a:t>rd</a:t>
          </a:r>
          <a:r>
            <a:rPr lang="en-US" b="1" baseline="0" dirty="0">
              <a:solidFill>
                <a:srgbClr val="FF0000"/>
              </a:solidFill>
            </a:rPr>
            <a:t> July 2024) </a:t>
          </a:r>
        </a:p>
        <a:p>
          <a:r>
            <a:rPr lang="en-US" b="1" dirty="0">
              <a:solidFill>
                <a:srgbClr val="FF0000"/>
              </a:solidFill>
            </a:rPr>
            <a:t>(both without indexation)</a:t>
          </a:r>
        </a:p>
        <a:p>
          <a:r>
            <a:rPr lang="en-US" dirty="0"/>
            <a:t>(on capital gains in excess of ₹ 1,00,000 or ₹ 1,25,000, as the case may be)</a:t>
          </a:r>
          <a:endParaRPr lang="en-IN" dirty="0"/>
        </a:p>
      </dgm:t>
    </dgm:pt>
    <dgm:pt modelId="{3174F439-EFCD-4866-A4B5-6654D80FBBDC}" type="parTrans" cxnId="{4839063D-89E6-484A-87CB-8044C667DA8B}">
      <dgm:prSet/>
      <dgm:spPr>
        <a:solidFill>
          <a:schemeClr val="accent3">
            <a:lumMod val="20000"/>
            <a:lumOff val="80000"/>
          </a:schemeClr>
        </a:solidFill>
      </dgm:spPr>
      <dgm:t>
        <a:bodyPr/>
        <a:lstStyle/>
        <a:p>
          <a:endParaRPr lang="en-IN"/>
        </a:p>
      </dgm:t>
    </dgm:pt>
    <dgm:pt modelId="{62B7E32C-C1A4-43FD-A810-C39243887546}" type="sibTrans" cxnId="{4839063D-89E6-484A-87CB-8044C667DA8B}">
      <dgm:prSet/>
      <dgm:spPr/>
      <dgm:t>
        <a:bodyPr/>
        <a:lstStyle/>
        <a:p>
          <a:endParaRPr lang="en-IN"/>
        </a:p>
      </dgm:t>
    </dgm:pt>
    <dgm:pt modelId="{06D1A581-5368-4237-BC81-35B914E1E16C}">
      <dgm:prSet/>
      <dgm:spPr>
        <a:solidFill>
          <a:schemeClr val="accent3">
            <a:lumMod val="20000"/>
            <a:lumOff val="80000"/>
          </a:schemeClr>
        </a:solidFill>
      </dgm:spPr>
      <dgm:t>
        <a:bodyPr/>
        <a:lstStyle/>
        <a:p>
          <a:r>
            <a:rPr lang="en-US" dirty="0"/>
            <a:t>At </a:t>
          </a:r>
          <a:r>
            <a:rPr lang="en-US" b="1" dirty="0">
              <a:solidFill>
                <a:srgbClr val="FF0000"/>
              </a:solidFill>
            </a:rPr>
            <a:t>20% (if transferred on or before 22</a:t>
          </a:r>
          <a:r>
            <a:rPr lang="en-US" b="1" baseline="30000" dirty="0">
              <a:solidFill>
                <a:srgbClr val="FF0000"/>
              </a:solidFill>
            </a:rPr>
            <a:t>nd</a:t>
          </a:r>
          <a:r>
            <a:rPr lang="en-US" b="1" dirty="0">
              <a:solidFill>
                <a:srgbClr val="FF0000"/>
              </a:solidFill>
            </a:rPr>
            <a:t> July 2024)  (with indexation) or </a:t>
          </a:r>
        </a:p>
        <a:p>
          <a:r>
            <a:rPr lang="en-US" b="1" dirty="0">
              <a:solidFill>
                <a:srgbClr val="FF0000"/>
              </a:solidFill>
            </a:rPr>
            <a:t>12.5% </a:t>
          </a:r>
          <a:r>
            <a:rPr lang="en-US" b="1" baseline="0" dirty="0">
              <a:solidFill>
                <a:srgbClr val="FF0000"/>
              </a:solidFill>
            </a:rPr>
            <a:t>(if transferred on or after 23</a:t>
          </a:r>
          <a:r>
            <a:rPr lang="en-US" b="1" baseline="30000" dirty="0">
              <a:solidFill>
                <a:srgbClr val="FF0000"/>
              </a:solidFill>
            </a:rPr>
            <a:t>rd</a:t>
          </a:r>
          <a:r>
            <a:rPr lang="en-US" b="1" baseline="0" dirty="0">
              <a:solidFill>
                <a:srgbClr val="FF0000"/>
              </a:solidFill>
            </a:rPr>
            <a:t> July 2024) </a:t>
          </a:r>
        </a:p>
        <a:p>
          <a:r>
            <a:rPr lang="en-US" b="1" dirty="0">
              <a:solidFill>
                <a:srgbClr val="FF0000"/>
              </a:solidFill>
            </a:rPr>
            <a:t>(without indexation)</a:t>
          </a:r>
          <a:endParaRPr lang="en-IN" dirty="0"/>
        </a:p>
      </dgm:t>
    </dgm:pt>
    <dgm:pt modelId="{2640B70B-0E2D-4D11-B3BC-6DE59B36E92E}" type="parTrans" cxnId="{4476D55F-F2F2-4AA5-9DEA-5EAD713E7E5F}">
      <dgm:prSet/>
      <dgm:spPr>
        <a:solidFill>
          <a:schemeClr val="accent3">
            <a:lumMod val="20000"/>
            <a:lumOff val="80000"/>
          </a:schemeClr>
        </a:solidFill>
      </dgm:spPr>
      <dgm:t>
        <a:bodyPr/>
        <a:lstStyle/>
        <a:p>
          <a:endParaRPr lang="en-IN"/>
        </a:p>
      </dgm:t>
    </dgm:pt>
    <dgm:pt modelId="{4325BD23-2DD6-47F1-AC26-4013963C17E7}" type="sibTrans" cxnId="{4476D55F-F2F2-4AA5-9DEA-5EAD713E7E5F}">
      <dgm:prSet/>
      <dgm:spPr/>
      <dgm:t>
        <a:bodyPr/>
        <a:lstStyle/>
        <a:p>
          <a:endParaRPr lang="en-IN"/>
        </a:p>
      </dgm:t>
    </dgm:pt>
    <dgm:pt modelId="{C7BB77C8-27BE-4F17-B41D-4FF44ECB838F}" type="pres">
      <dgm:prSet presAssocID="{09F9E35A-4848-4DA7-99E1-90E021BC5992}" presName="hierChild1" presStyleCnt="0">
        <dgm:presLayoutVars>
          <dgm:orgChart val="1"/>
          <dgm:chPref val="1"/>
          <dgm:dir/>
          <dgm:animOne val="branch"/>
          <dgm:animLvl val="lvl"/>
          <dgm:resizeHandles/>
        </dgm:presLayoutVars>
      </dgm:prSet>
      <dgm:spPr/>
    </dgm:pt>
    <dgm:pt modelId="{EBB0E280-4992-48F2-95FA-903AABBC69B7}" type="pres">
      <dgm:prSet presAssocID="{EEBC03A7-52D5-4BAA-9310-0932E75378BB}" presName="hierRoot1" presStyleCnt="0">
        <dgm:presLayoutVars>
          <dgm:hierBranch val="init"/>
        </dgm:presLayoutVars>
      </dgm:prSet>
      <dgm:spPr/>
    </dgm:pt>
    <dgm:pt modelId="{81E243D4-E7BE-4B5D-9296-908E2C8310C6}" type="pres">
      <dgm:prSet presAssocID="{EEBC03A7-52D5-4BAA-9310-0932E75378BB}" presName="rootComposite1" presStyleCnt="0"/>
      <dgm:spPr/>
    </dgm:pt>
    <dgm:pt modelId="{003A4F30-4544-486A-97EF-065D4C4118F1}" type="pres">
      <dgm:prSet presAssocID="{EEBC03A7-52D5-4BAA-9310-0932E75378BB}" presName="rootText1" presStyleLbl="node0" presStyleIdx="0" presStyleCnt="1" custLinFactNeighborX="658" custLinFactNeighborY="-15905">
        <dgm:presLayoutVars>
          <dgm:chPref val="3"/>
        </dgm:presLayoutVars>
      </dgm:prSet>
      <dgm:spPr/>
    </dgm:pt>
    <dgm:pt modelId="{22CD8105-E7FA-432F-97C1-BDF07F8E2AEC}" type="pres">
      <dgm:prSet presAssocID="{EEBC03A7-52D5-4BAA-9310-0932E75378BB}" presName="rootConnector1" presStyleLbl="node1" presStyleIdx="0" presStyleCnt="0"/>
      <dgm:spPr/>
    </dgm:pt>
    <dgm:pt modelId="{FD05DEE4-3D12-49A9-8196-9A06CFD7D594}" type="pres">
      <dgm:prSet presAssocID="{EEBC03A7-52D5-4BAA-9310-0932E75378BB}" presName="hierChild2" presStyleCnt="0"/>
      <dgm:spPr/>
    </dgm:pt>
    <dgm:pt modelId="{C877BE7D-03EC-4EE9-9E0B-8BC594FA428A}" type="pres">
      <dgm:prSet presAssocID="{5EEA00C5-3323-4F6C-8556-7CB01E758F4E}" presName="Name37" presStyleLbl="parChTrans1D2" presStyleIdx="0" presStyleCnt="3"/>
      <dgm:spPr/>
    </dgm:pt>
    <dgm:pt modelId="{8D723D94-A5C1-4389-A704-96D8F1FE8962}" type="pres">
      <dgm:prSet presAssocID="{A06D960F-419B-4EE3-B433-5DB5E85F0CFE}" presName="hierRoot2" presStyleCnt="0">
        <dgm:presLayoutVars>
          <dgm:hierBranch val="init"/>
        </dgm:presLayoutVars>
      </dgm:prSet>
      <dgm:spPr/>
    </dgm:pt>
    <dgm:pt modelId="{78B583AC-30FA-4DD0-952A-1E7BFED89CA7}" type="pres">
      <dgm:prSet presAssocID="{A06D960F-419B-4EE3-B433-5DB5E85F0CFE}" presName="rootComposite" presStyleCnt="0"/>
      <dgm:spPr/>
    </dgm:pt>
    <dgm:pt modelId="{4367194B-286F-46FA-9CC9-33B6CB5B6112}" type="pres">
      <dgm:prSet presAssocID="{A06D960F-419B-4EE3-B433-5DB5E85F0CFE}" presName="rootText" presStyleLbl="node2" presStyleIdx="0" presStyleCnt="3" custScaleX="101323" custScaleY="143082">
        <dgm:presLayoutVars>
          <dgm:chPref val="3"/>
        </dgm:presLayoutVars>
      </dgm:prSet>
      <dgm:spPr/>
    </dgm:pt>
    <dgm:pt modelId="{B22DD643-DE3A-4766-9221-698C262B22AF}" type="pres">
      <dgm:prSet presAssocID="{A06D960F-419B-4EE3-B433-5DB5E85F0CFE}" presName="rootConnector" presStyleLbl="node2" presStyleIdx="0" presStyleCnt="3"/>
      <dgm:spPr/>
    </dgm:pt>
    <dgm:pt modelId="{E113B98D-472C-4C1E-B189-89BD0B649C4D}" type="pres">
      <dgm:prSet presAssocID="{A06D960F-419B-4EE3-B433-5DB5E85F0CFE}" presName="hierChild4" presStyleCnt="0"/>
      <dgm:spPr/>
    </dgm:pt>
    <dgm:pt modelId="{17AC80CE-7C89-4EEE-8B04-040A55CE530E}" type="pres">
      <dgm:prSet presAssocID="{EE221188-6C47-4953-83B1-AB9DEC78062A}" presName="Name37" presStyleLbl="parChTrans1D3" presStyleIdx="0" presStyleCnt="3"/>
      <dgm:spPr/>
    </dgm:pt>
    <dgm:pt modelId="{FA8F894B-A073-44DC-92B3-D8BD26C596F2}" type="pres">
      <dgm:prSet presAssocID="{434D5B2C-5D88-4697-8496-1EE75D0EB789}" presName="hierRoot2" presStyleCnt="0">
        <dgm:presLayoutVars>
          <dgm:hierBranch val="init"/>
        </dgm:presLayoutVars>
      </dgm:prSet>
      <dgm:spPr/>
    </dgm:pt>
    <dgm:pt modelId="{B7BF09A8-F24A-40C1-AAFB-F86E056E8249}" type="pres">
      <dgm:prSet presAssocID="{434D5B2C-5D88-4697-8496-1EE75D0EB789}" presName="rootComposite" presStyleCnt="0"/>
      <dgm:spPr/>
    </dgm:pt>
    <dgm:pt modelId="{63A648EC-1976-4B42-A705-A9A0152E831C}" type="pres">
      <dgm:prSet presAssocID="{434D5B2C-5D88-4697-8496-1EE75D0EB789}" presName="rootText" presStyleLbl="node3" presStyleIdx="0" presStyleCnt="3" custLinFactNeighborX="-1623" custLinFactNeighborY="7070">
        <dgm:presLayoutVars>
          <dgm:chPref val="3"/>
        </dgm:presLayoutVars>
      </dgm:prSet>
      <dgm:spPr/>
    </dgm:pt>
    <dgm:pt modelId="{C621E4EA-374C-4A8C-8401-1C79F2C5F370}" type="pres">
      <dgm:prSet presAssocID="{434D5B2C-5D88-4697-8496-1EE75D0EB789}" presName="rootConnector" presStyleLbl="node3" presStyleIdx="0" presStyleCnt="3"/>
      <dgm:spPr/>
    </dgm:pt>
    <dgm:pt modelId="{5E4BD5C7-8649-4C15-A30F-C1338CEE630C}" type="pres">
      <dgm:prSet presAssocID="{434D5B2C-5D88-4697-8496-1EE75D0EB789}" presName="hierChild4" presStyleCnt="0"/>
      <dgm:spPr/>
    </dgm:pt>
    <dgm:pt modelId="{3B275784-2629-4A0A-B96D-3FD6B33F0F57}" type="pres">
      <dgm:prSet presAssocID="{434D5B2C-5D88-4697-8496-1EE75D0EB789}" presName="hierChild5" presStyleCnt="0"/>
      <dgm:spPr/>
    </dgm:pt>
    <dgm:pt modelId="{026E821D-6C8D-4D80-A5B9-8D160DC82A97}" type="pres">
      <dgm:prSet presAssocID="{A06D960F-419B-4EE3-B433-5DB5E85F0CFE}" presName="hierChild5" presStyleCnt="0"/>
      <dgm:spPr/>
    </dgm:pt>
    <dgm:pt modelId="{81D3E9A0-8A71-4350-BBF7-01F242449B29}" type="pres">
      <dgm:prSet presAssocID="{0BDCFD08-607A-49DE-AF20-322E2DADC7B5}" presName="Name37" presStyleLbl="parChTrans1D2" presStyleIdx="1" presStyleCnt="3"/>
      <dgm:spPr/>
    </dgm:pt>
    <dgm:pt modelId="{4A4A9D66-C7D3-4DA0-94F3-DA710A60696B}" type="pres">
      <dgm:prSet presAssocID="{4F1D984E-325D-4DDB-A28D-960CE5E047DB}" presName="hierRoot2" presStyleCnt="0">
        <dgm:presLayoutVars>
          <dgm:hierBranch val="init"/>
        </dgm:presLayoutVars>
      </dgm:prSet>
      <dgm:spPr/>
    </dgm:pt>
    <dgm:pt modelId="{C52F0248-75BE-4BB1-A252-276653C8CAB3}" type="pres">
      <dgm:prSet presAssocID="{4F1D984E-325D-4DDB-A28D-960CE5E047DB}" presName="rootComposite" presStyleCnt="0"/>
      <dgm:spPr/>
    </dgm:pt>
    <dgm:pt modelId="{0196A9A5-459D-40F2-91FF-4351A010E3F6}" type="pres">
      <dgm:prSet presAssocID="{4F1D984E-325D-4DDB-A28D-960CE5E047DB}" presName="rootText" presStyleLbl="node2" presStyleIdx="1" presStyleCnt="3" custScaleX="110837" custScaleY="150246" custLinFactNeighborX="-1091" custLinFactNeighborY="-2896">
        <dgm:presLayoutVars>
          <dgm:chPref val="3"/>
        </dgm:presLayoutVars>
      </dgm:prSet>
      <dgm:spPr/>
    </dgm:pt>
    <dgm:pt modelId="{BE241A78-8961-4F7B-86F0-7E593FDA576A}" type="pres">
      <dgm:prSet presAssocID="{4F1D984E-325D-4DDB-A28D-960CE5E047DB}" presName="rootConnector" presStyleLbl="node2" presStyleIdx="1" presStyleCnt="3"/>
      <dgm:spPr/>
    </dgm:pt>
    <dgm:pt modelId="{1AA83706-BE7E-4CC3-921B-FA0986F3F54D}" type="pres">
      <dgm:prSet presAssocID="{4F1D984E-325D-4DDB-A28D-960CE5E047DB}" presName="hierChild4" presStyleCnt="0"/>
      <dgm:spPr/>
    </dgm:pt>
    <dgm:pt modelId="{3EF25BF7-F7F7-4DEB-9138-CA1428773456}" type="pres">
      <dgm:prSet presAssocID="{3174F439-EFCD-4866-A4B5-6654D80FBBDC}" presName="Name37" presStyleLbl="parChTrans1D3" presStyleIdx="1" presStyleCnt="3"/>
      <dgm:spPr/>
    </dgm:pt>
    <dgm:pt modelId="{F719A0E6-5241-42F7-9534-AB420BDC8E3D}" type="pres">
      <dgm:prSet presAssocID="{E8A4A1BA-59A7-449F-901C-D04A333DA63D}" presName="hierRoot2" presStyleCnt="0">
        <dgm:presLayoutVars>
          <dgm:hierBranch val="init"/>
        </dgm:presLayoutVars>
      </dgm:prSet>
      <dgm:spPr/>
    </dgm:pt>
    <dgm:pt modelId="{8666A3C1-CF7D-4046-8307-D0758C9EFD51}" type="pres">
      <dgm:prSet presAssocID="{E8A4A1BA-59A7-449F-901C-D04A333DA63D}" presName="rootComposite" presStyleCnt="0"/>
      <dgm:spPr/>
    </dgm:pt>
    <dgm:pt modelId="{1BDC105F-0A4C-4570-8DE4-F502C8DA206D}" type="pres">
      <dgm:prSet presAssocID="{E8A4A1BA-59A7-449F-901C-D04A333DA63D}" presName="rootText" presStyleLbl="node3" presStyleIdx="1" presStyleCnt="3">
        <dgm:presLayoutVars>
          <dgm:chPref val="3"/>
        </dgm:presLayoutVars>
      </dgm:prSet>
      <dgm:spPr/>
    </dgm:pt>
    <dgm:pt modelId="{F7B272BE-6655-4435-A048-5378B96F9CFE}" type="pres">
      <dgm:prSet presAssocID="{E8A4A1BA-59A7-449F-901C-D04A333DA63D}" presName="rootConnector" presStyleLbl="node3" presStyleIdx="1" presStyleCnt="3"/>
      <dgm:spPr/>
    </dgm:pt>
    <dgm:pt modelId="{16990196-3124-4EBB-BAB5-432CCC61EC66}" type="pres">
      <dgm:prSet presAssocID="{E8A4A1BA-59A7-449F-901C-D04A333DA63D}" presName="hierChild4" presStyleCnt="0"/>
      <dgm:spPr/>
    </dgm:pt>
    <dgm:pt modelId="{F6B3837F-02E6-4513-B566-B070C6604119}" type="pres">
      <dgm:prSet presAssocID="{E8A4A1BA-59A7-449F-901C-D04A333DA63D}" presName="hierChild5" presStyleCnt="0"/>
      <dgm:spPr/>
    </dgm:pt>
    <dgm:pt modelId="{E9CE03FB-8FFA-484C-A1B4-0D132AFDE794}" type="pres">
      <dgm:prSet presAssocID="{4F1D984E-325D-4DDB-A28D-960CE5E047DB}" presName="hierChild5" presStyleCnt="0"/>
      <dgm:spPr/>
    </dgm:pt>
    <dgm:pt modelId="{AB7E8450-8CD1-41A6-8543-2B1312EADF4B}" type="pres">
      <dgm:prSet presAssocID="{CAFC7802-EFB4-4FF4-B455-FA38C638CD63}" presName="Name37" presStyleLbl="parChTrans1D2" presStyleIdx="2" presStyleCnt="3"/>
      <dgm:spPr/>
    </dgm:pt>
    <dgm:pt modelId="{41A3A448-0037-4B3D-8680-959F7BF9E9A5}" type="pres">
      <dgm:prSet presAssocID="{8FD48D37-E789-4A91-9DFC-01519370B797}" presName="hierRoot2" presStyleCnt="0">
        <dgm:presLayoutVars>
          <dgm:hierBranch val="init"/>
        </dgm:presLayoutVars>
      </dgm:prSet>
      <dgm:spPr/>
    </dgm:pt>
    <dgm:pt modelId="{84CB5CC8-1A3D-4797-B127-3D3E15434B1F}" type="pres">
      <dgm:prSet presAssocID="{8FD48D37-E789-4A91-9DFC-01519370B797}" presName="rootComposite" presStyleCnt="0"/>
      <dgm:spPr/>
    </dgm:pt>
    <dgm:pt modelId="{8C6C9820-31A6-4FB3-AAB8-BA763E8F9043}" type="pres">
      <dgm:prSet presAssocID="{8FD48D37-E789-4A91-9DFC-01519370B797}" presName="rootText" presStyleLbl="node2" presStyleIdx="2" presStyleCnt="3" custScaleX="99346" custScaleY="143368">
        <dgm:presLayoutVars>
          <dgm:chPref val="3"/>
        </dgm:presLayoutVars>
      </dgm:prSet>
      <dgm:spPr/>
    </dgm:pt>
    <dgm:pt modelId="{B1C94B4E-8DAF-45BA-A42A-CF69D9AC1E5C}" type="pres">
      <dgm:prSet presAssocID="{8FD48D37-E789-4A91-9DFC-01519370B797}" presName="rootConnector" presStyleLbl="node2" presStyleIdx="2" presStyleCnt="3"/>
      <dgm:spPr/>
    </dgm:pt>
    <dgm:pt modelId="{D660CB2F-CA69-4A0C-8A65-F94DA65CFCB8}" type="pres">
      <dgm:prSet presAssocID="{8FD48D37-E789-4A91-9DFC-01519370B797}" presName="hierChild4" presStyleCnt="0"/>
      <dgm:spPr/>
    </dgm:pt>
    <dgm:pt modelId="{84A7B9C0-6E76-4821-8B7C-7A68E996BBC7}" type="pres">
      <dgm:prSet presAssocID="{2640B70B-0E2D-4D11-B3BC-6DE59B36E92E}" presName="Name37" presStyleLbl="parChTrans1D3" presStyleIdx="2" presStyleCnt="3"/>
      <dgm:spPr/>
    </dgm:pt>
    <dgm:pt modelId="{6F954076-63B2-4E47-AD4D-132A081BC1B8}" type="pres">
      <dgm:prSet presAssocID="{06D1A581-5368-4237-BC81-35B914E1E16C}" presName="hierRoot2" presStyleCnt="0">
        <dgm:presLayoutVars>
          <dgm:hierBranch val="init"/>
        </dgm:presLayoutVars>
      </dgm:prSet>
      <dgm:spPr/>
    </dgm:pt>
    <dgm:pt modelId="{677FDC31-79FC-4177-A218-32665C39532E}" type="pres">
      <dgm:prSet presAssocID="{06D1A581-5368-4237-BC81-35B914E1E16C}" presName="rootComposite" presStyleCnt="0"/>
      <dgm:spPr/>
    </dgm:pt>
    <dgm:pt modelId="{6A4C3996-3B22-4E18-80B1-59D37BCF5DEF}" type="pres">
      <dgm:prSet presAssocID="{06D1A581-5368-4237-BC81-35B914E1E16C}" presName="rootText" presStyleLbl="node3" presStyleIdx="2" presStyleCnt="3" custLinFactNeighborX="1060" custLinFactNeighborY="6784">
        <dgm:presLayoutVars>
          <dgm:chPref val="3"/>
        </dgm:presLayoutVars>
      </dgm:prSet>
      <dgm:spPr/>
    </dgm:pt>
    <dgm:pt modelId="{A18D4894-991F-4A3F-8812-10E99210D4AF}" type="pres">
      <dgm:prSet presAssocID="{06D1A581-5368-4237-BC81-35B914E1E16C}" presName="rootConnector" presStyleLbl="node3" presStyleIdx="2" presStyleCnt="3"/>
      <dgm:spPr/>
    </dgm:pt>
    <dgm:pt modelId="{32AC04BD-486E-42F1-88CC-E44385042932}" type="pres">
      <dgm:prSet presAssocID="{06D1A581-5368-4237-BC81-35B914E1E16C}" presName="hierChild4" presStyleCnt="0"/>
      <dgm:spPr/>
    </dgm:pt>
    <dgm:pt modelId="{6ABADAB6-E24A-4DA3-87E2-404E0D3355C0}" type="pres">
      <dgm:prSet presAssocID="{06D1A581-5368-4237-BC81-35B914E1E16C}" presName="hierChild5" presStyleCnt="0"/>
      <dgm:spPr/>
    </dgm:pt>
    <dgm:pt modelId="{BBAC2F3A-F4A7-4FAC-8B86-9F20FF248078}" type="pres">
      <dgm:prSet presAssocID="{8FD48D37-E789-4A91-9DFC-01519370B797}" presName="hierChild5" presStyleCnt="0"/>
      <dgm:spPr/>
    </dgm:pt>
    <dgm:pt modelId="{D8DFEE6E-1A33-4F8F-85B4-824F49A5F50A}" type="pres">
      <dgm:prSet presAssocID="{EEBC03A7-52D5-4BAA-9310-0932E75378BB}" presName="hierChild3" presStyleCnt="0"/>
      <dgm:spPr/>
    </dgm:pt>
  </dgm:ptLst>
  <dgm:cxnLst>
    <dgm:cxn modelId="{4590B106-E4FA-4F1D-BBA2-5CFE093449C6}" srcId="{EEBC03A7-52D5-4BAA-9310-0932E75378BB}" destId="{4F1D984E-325D-4DDB-A28D-960CE5E047DB}" srcOrd="1" destOrd="0" parTransId="{0BDCFD08-607A-49DE-AF20-322E2DADC7B5}" sibTransId="{64DA073D-9C1E-4868-9AA9-47C810C5517D}"/>
    <dgm:cxn modelId="{4D2F0109-5520-44E0-AE15-BE0A423B0055}" type="presOf" srcId="{A06D960F-419B-4EE3-B433-5DB5E85F0CFE}" destId="{4367194B-286F-46FA-9CC9-33B6CB5B6112}" srcOrd="0" destOrd="0" presId="urn:microsoft.com/office/officeart/2005/8/layout/orgChart1"/>
    <dgm:cxn modelId="{7A6FE30E-DDD3-490E-BDBF-D68FD658D066}" type="presOf" srcId="{E8A4A1BA-59A7-449F-901C-D04A333DA63D}" destId="{F7B272BE-6655-4435-A048-5378B96F9CFE}" srcOrd="1" destOrd="0" presId="urn:microsoft.com/office/officeart/2005/8/layout/orgChart1"/>
    <dgm:cxn modelId="{4FC53015-AD2B-4A50-AB00-CF08B03301C7}" type="presOf" srcId="{EEBC03A7-52D5-4BAA-9310-0932E75378BB}" destId="{22CD8105-E7FA-432F-97C1-BDF07F8E2AEC}" srcOrd="1" destOrd="0" presId="urn:microsoft.com/office/officeart/2005/8/layout/orgChart1"/>
    <dgm:cxn modelId="{849E0028-C5FE-4F28-9782-3935F644842D}" type="presOf" srcId="{EEBC03A7-52D5-4BAA-9310-0932E75378BB}" destId="{003A4F30-4544-486A-97EF-065D4C4118F1}" srcOrd="0" destOrd="0" presId="urn:microsoft.com/office/officeart/2005/8/layout/orgChart1"/>
    <dgm:cxn modelId="{BAB6F531-FAC7-4A7C-81BC-288D893403BC}" srcId="{09F9E35A-4848-4DA7-99E1-90E021BC5992}" destId="{EEBC03A7-52D5-4BAA-9310-0932E75378BB}" srcOrd="0" destOrd="0" parTransId="{3FF5762D-823D-478F-81C6-5C4D9E8DEFD8}" sibTransId="{1A08CACF-9F61-4CDF-93FD-04F6CA79529F}"/>
    <dgm:cxn modelId="{F76DFE35-CB55-4408-BBAA-B174193A7B50}" type="presOf" srcId="{A06D960F-419B-4EE3-B433-5DB5E85F0CFE}" destId="{B22DD643-DE3A-4766-9221-698C262B22AF}" srcOrd="1" destOrd="0" presId="urn:microsoft.com/office/officeart/2005/8/layout/orgChart1"/>
    <dgm:cxn modelId="{4F9B4B38-DB05-4DBC-8EDB-5438773A8ACB}" type="presOf" srcId="{3174F439-EFCD-4866-A4B5-6654D80FBBDC}" destId="{3EF25BF7-F7F7-4DEB-9138-CA1428773456}" srcOrd="0" destOrd="0" presId="urn:microsoft.com/office/officeart/2005/8/layout/orgChart1"/>
    <dgm:cxn modelId="{2510A33A-034E-4133-9435-D2439AEA1B7C}" type="presOf" srcId="{2640B70B-0E2D-4D11-B3BC-6DE59B36E92E}" destId="{84A7B9C0-6E76-4821-8B7C-7A68E996BBC7}" srcOrd="0" destOrd="0" presId="urn:microsoft.com/office/officeart/2005/8/layout/orgChart1"/>
    <dgm:cxn modelId="{4839063D-89E6-484A-87CB-8044C667DA8B}" srcId="{4F1D984E-325D-4DDB-A28D-960CE5E047DB}" destId="{E8A4A1BA-59A7-449F-901C-D04A333DA63D}" srcOrd="0" destOrd="0" parTransId="{3174F439-EFCD-4866-A4B5-6654D80FBBDC}" sibTransId="{62B7E32C-C1A4-43FD-A810-C39243887546}"/>
    <dgm:cxn modelId="{4476D55F-F2F2-4AA5-9DEA-5EAD713E7E5F}" srcId="{8FD48D37-E789-4A91-9DFC-01519370B797}" destId="{06D1A581-5368-4237-BC81-35B914E1E16C}" srcOrd="0" destOrd="0" parTransId="{2640B70B-0E2D-4D11-B3BC-6DE59B36E92E}" sibTransId="{4325BD23-2DD6-47F1-AC26-4013963C17E7}"/>
    <dgm:cxn modelId="{AC15FF67-7E9A-4824-B571-456EDA756E16}" type="presOf" srcId="{EE221188-6C47-4953-83B1-AB9DEC78062A}" destId="{17AC80CE-7C89-4EEE-8B04-040A55CE530E}" srcOrd="0" destOrd="0" presId="urn:microsoft.com/office/officeart/2005/8/layout/orgChart1"/>
    <dgm:cxn modelId="{0125AE6B-7225-441B-A081-21F1B80F8DE4}" type="presOf" srcId="{434D5B2C-5D88-4697-8496-1EE75D0EB789}" destId="{63A648EC-1976-4B42-A705-A9A0152E831C}" srcOrd="0" destOrd="0" presId="urn:microsoft.com/office/officeart/2005/8/layout/orgChart1"/>
    <dgm:cxn modelId="{94498651-481B-4F36-817B-D5C19D322B35}" type="presOf" srcId="{06D1A581-5368-4237-BC81-35B914E1E16C}" destId="{A18D4894-991F-4A3F-8812-10E99210D4AF}" srcOrd="1" destOrd="0" presId="urn:microsoft.com/office/officeart/2005/8/layout/orgChart1"/>
    <dgm:cxn modelId="{00B92274-0038-41AF-BF48-E6B4E17C687A}" type="presOf" srcId="{4F1D984E-325D-4DDB-A28D-960CE5E047DB}" destId="{BE241A78-8961-4F7B-86F0-7E593FDA576A}" srcOrd="1" destOrd="0" presId="urn:microsoft.com/office/officeart/2005/8/layout/orgChart1"/>
    <dgm:cxn modelId="{40477686-2283-4BE8-A20C-55F9F52A544A}" type="presOf" srcId="{8FD48D37-E789-4A91-9DFC-01519370B797}" destId="{B1C94B4E-8DAF-45BA-A42A-CF69D9AC1E5C}" srcOrd="1" destOrd="0" presId="urn:microsoft.com/office/officeart/2005/8/layout/orgChart1"/>
    <dgm:cxn modelId="{9DD0718A-39ED-4264-89A6-B59D515DF569}" type="presOf" srcId="{434D5B2C-5D88-4697-8496-1EE75D0EB789}" destId="{C621E4EA-374C-4A8C-8401-1C79F2C5F370}" srcOrd="1" destOrd="0" presId="urn:microsoft.com/office/officeart/2005/8/layout/orgChart1"/>
    <dgm:cxn modelId="{7B8D8C92-15B4-4005-978F-7B8A07E34F20}" type="presOf" srcId="{4F1D984E-325D-4DDB-A28D-960CE5E047DB}" destId="{0196A9A5-459D-40F2-91FF-4351A010E3F6}" srcOrd="0" destOrd="0" presId="urn:microsoft.com/office/officeart/2005/8/layout/orgChart1"/>
    <dgm:cxn modelId="{86DB919A-EFF2-4ED2-B33C-5B441B126F09}" type="presOf" srcId="{09F9E35A-4848-4DA7-99E1-90E021BC5992}" destId="{C7BB77C8-27BE-4F17-B41D-4FF44ECB838F}" srcOrd="0" destOrd="0" presId="urn:microsoft.com/office/officeart/2005/8/layout/orgChart1"/>
    <dgm:cxn modelId="{0B47ABA5-70D6-48EF-AF4C-0AB482311572}" srcId="{EEBC03A7-52D5-4BAA-9310-0932E75378BB}" destId="{8FD48D37-E789-4A91-9DFC-01519370B797}" srcOrd="2" destOrd="0" parTransId="{CAFC7802-EFB4-4FF4-B455-FA38C638CD63}" sibTransId="{9E8A0E77-1863-43CB-AE73-1CB47F035C33}"/>
    <dgm:cxn modelId="{320A2BC3-8C38-4020-870F-62F4EC85CC8B}" type="presOf" srcId="{5EEA00C5-3323-4F6C-8556-7CB01E758F4E}" destId="{C877BE7D-03EC-4EE9-9E0B-8BC594FA428A}" srcOrd="0" destOrd="0" presId="urn:microsoft.com/office/officeart/2005/8/layout/orgChart1"/>
    <dgm:cxn modelId="{AD6E78C4-FDD2-415E-83BE-E7AE058224F2}" type="presOf" srcId="{0BDCFD08-607A-49DE-AF20-322E2DADC7B5}" destId="{81D3E9A0-8A71-4350-BBF7-01F242449B29}" srcOrd="0" destOrd="0" presId="urn:microsoft.com/office/officeart/2005/8/layout/orgChart1"/>
    <dgm:cxn modelId="{CFBC22C7-3EE5-4D37-8A32-6F5303A703E8}" type="presOf" srcId="{8FD48D37-E789-4A91-9DFC-01519370B797}" destId="{8C6C9820-31A6-4FB3-AAB8-BA763E8F9043}" srcOrd="0" destOrd="0" presId="urn:microsoft.com/office/officeart/2005/8/layout/orgChart1"/>
    <dgm:cxn modelId="{A1EE81D0-AAC5-4687-BAE6-05786839457C}" type="presOf" srcId="{CAFC7802-EFB4-4FF4-B455-FA38C638CD63}" destId="{AB7E8450-8CD1-41A6-8543-2B1312EADF4B}" srcOrd="0" destOrd="0" presId="urn:microsoft.com/office/officeart/2005/8/layout/orgChart1"/>
    <dgm:cxn modelId="{B97004D8-6101-416F-8A7E-059438809AFC}" type="presOf" srcId="{06D1A581-5368-4237-BC81-35B914E1E16C}" destId="{6A4C3996-3B22-4E18-80B1-59D37BCF5DEF}" srcOrd="0" destOrd="0" presId="urn:microsoft.com/office/officeart/2005/8/layout/orgChart1"/>
    <dgm:cxn modelId="{30E55EEC-F488-424D-9A3B-F1F9A5EAF3B1}" srcId="{EEBC03A7-52D5-4BAA-9310-0932E75378BB}" destId="{A06D960F-419B-4EE3-B433-5DB5E85F0CFE}" srcOrd="0" destOrd="0" parTransId="{5EEA00C5-3323-4F6C-8556-7CB01E758F4E}" sibTransId="{065F1375-0A9B-4224-B42C-317403A61F05}"/>
    <dgm:cxn modelId="{BA6EC2EF-29A8-42F4-88AD-464B1D6F9C05}" type="presOf" srcId="{E8A4A1BA-59A7-449F-901C-D04A333DA63D}" destId="{1BDC105F-0A4C-4570-8DE4-F502C8DA206D}" srcOrd="0" destOrd="0" presId="urn:microsoft.com/office/officeart/2005/8/layout/orgChart1"/>
    <dgm:cxn modelId="{4A93D8F5-178D-4B03-B1DF-BE802FF8DCBD}" srcId="{A06D960F-419B-4EE3-B433-5DB5E85F0CFE}" destId="{434D5B2C-5D88-4697-8496-1EE75D0EB789}" srcOrd="0" destOrd="0" parTransId="{EE221188-6C47-4953-83B1-AB9DEC78062A}" sibTransId="{047E4CF9-62E2-49E4-B8BE-2D23E70AFB82}"/>
    <dgm:cxn modelId="{23CF55C2-5D79-4525-9444-8230ED708F2C}" type="presParOf" srcId="{C7BB77C8-27BE-4F17-B41D-4FF44ECB838F}" destId="{EBB0E280-4992-48F2-95FA-903AABBC69B7}" srcOrd="0" destOrd="0" presId="urn:microsoft.com/office/officeart/2005/8/layout/orgChart1"/>
    <dgm:cxn modelId="{F01BCDD5-ACEC-4E0B-AA64-5AA75BC54811}" type="presParOf" srcId="{EBB0E280-4992-48F2-95FA-903AABBC69B7}" destId="{81E243D4-E7BE-4B5D-9296-908E2C8310C6}" srcOrd="0" destOrd="0" presId="urn:microsoft.com/office/officeart/2005/8/layout/orgChart1"/>
    <dgm:cxn modelId="{F0D645B7-AB57-43E3-BAF6-09F91002644F}" type="presParOf" srcId="{81E243D4-E7BE-4B5D-9296-908E2C8310C6}" destId="{003A4F30-4544-486A-97EF-065D4C4118F1}" srcOrd="0" destOrd="0" presId="urn:microsoft.com/office/officeart/2005/8/layout/orgChart1"/>
    <dgm:cxn modelId="{272BDC4E-A46E-44F3-94CD-46AC3D5867EF}" type="presParOf" srcId="{81E243D4-E7BE-4B5D-9296-908E2C8310C6}" destId="{22CD8105-E7FA-432F-97C1-BDF07F8E2AEC}" srcOrd="1" destOrd="0" presId="urn:microsoft.com/office/officeart/2005/8/layout/orgChart1"/>
    <dgm:cxn modelId="{E8A7D753-C3D8-452F-8EC2-27BAF707DE1D}" type="presParOf" srcId="{EBB0E280-4992-48F2-95FA-903AABBC69B7}" destId="{FD05DEE4-3D12-49A9-8196-9A06CFD7D594}" srcOrd="1" destOrd="0" presId="urn:microsoft.com/office/officeart/2005/8/layout/orgChart1"/>
    <dgm:cxn modelId="{2F979A73-6395-4718-A995-2BAA10403719}" type="presParOf" srcId="{FD05DEE4-3D12-49A9-8196-9A06CFD7D594}" destId="{C877BE7D-03EC-4EE9-9E0B-8BC594FA428A}" srcOrd="0" destOrd="0" presId="urn:microsoft.com/office/officeart/2005/8/layout/orgChart1"/>
    <dgm:cxn modelId="{972930B4-6EFF-4224-8411-3E1980CD87B3}" type="presParOf" srcId="{FD05DEE4-3D12-49A9-8196-9A06CFD7D594}" destId="{8D723D94-A5C1-4389-A704-96D8F1FE8962}" srcOrd="1" destOrd="0" presId="urn:microsoft.com/office/officeart/2005/8/layout/orgChart1"/>
    <dgm:cxn modelId="{0735A03B-B6B1-46E3-943E-461DABAFA3EA}" type="presParOf" srcId="{8D723D94-A5C1-4389-A704-96D8F1FE8962}" destId="{78B583AC-30FA-4DD0-952A-1E7BFED89CA7}" srcOrd="0" destOrd="0" presId="urn:microsoft.com/office/officeart/2005/8/layout/orgChart1"/>
    <dgm:cxn modelId="{97F5A1AD-3666-48A9-9A6B-5FB99157A43A}" type="presParOf" srcId="{78B583AC-30FA-4DD0-952A-1E7BFED89CA7}" destId="{4367194B-286F-46FA-9CC9-33B6CB5B6112}" srcOrd="0" destOrd="0" presId="urn:microsoft.com/office/officeart/2005/8/layout/orgChart1"/>
    <dgm:cxn modelId="{4049EEF8-93F4-44B7-918C-574E7BD0FBCA}" type="presParOf" srcId="{78B583AC-30FA-4DD0-952A-1E7BFED89CA7}" destId="{B22DD643-DE3A-4766-9221-698C262B22AF}" srcOrd="1" destOrd="0" presId="urn:microsoft.com/office/officeart/2005/8/layout/orgChart1"/>
    <dgm:cxn modelId="{95D17004-9FAA-4724-8422-F1820785DD50}" type="presParOf" srcId="{8D723D94-A5C1-4389-A704-96D8F1FE8962}" destId="{E113B98D-472C-4C1E-B189-89BD0B649C4D}" srcOrd="1" destOrd="0" presId="urn:microsoft.com/office/officeart/2005/8/layout/orgChart1"/>
    <dgm:cxn modelId="{9F33CC21-C912-437D-95A5-517B50E7E62F}" type="presParOf" srcId="{E113B98D-472C-4C1E-B189-89BD0B649C4D}" destId="{17AC80CE-7C89-4EEE-8B04-040A55CE530E}" srcOrd="0" destOrd="0" presId="urn:microsoft.com/office/officeart/2005/8/layout/orgChart1"/>
    <dgm:cxn modelId="{68F039FB-2C4E-4A7B-80AB-D965245CB9BE}" type="presParOf" srcId="{E113B98D-472C-4C1E-B189-89BD0B649C4D}" destId="{FA8F894B-A073-44DC-92B3-D8BD26C596F2}" srcOrd="1" destOrd="0" presId="urn:microsoft.com/office/officeart/2005/8/layout/orgChart1"/>
    <dgm:cxn modelId="{74EDF649-3FEC-442B-8947-D9E084A95B72}" type="presParOf" srcId="{FA8F894B-A073-44DC-92B3-D8BD26C596F2}" destId="{B7BF09A8-F24A-40C1-AAFB-F86E056E8249}" srcOrd="0" destOrd="0" presId="urn:microsoft.com/office/officeart/2005/8/layout/orgChart1"/>
    <dgm:cxn modelId="{D1E48D44-B0BA-4D7B-9E8A-7BC5F7444B80}" type="presParOf" srcId="{B7BF09A8-F24A-40C1-AAFB-F86E056E8249}" destId="{63A648EC-1976-4B42-A705-A9A0152E831C}" srcOrd="0" destOrd="0" presId="urn:microsoft.com/office/officeart/2005/8/layout/orgChart1"/>
    <dgm:cxn modelId="{6A4A75A3-929D-4B98-B36E-5FC70853A18C}" type="presParOf" srcId="{B7BF09A8-F24A-40C1-AAFB-F86E056E8249}" destId="{C621E4EA-374C-4A8C-8401-1C79F2C5F370}" srcOrd="1" destOrd="0" presId="urn:microsoft.com/office/officeart/2005/8/layout/orgChart1"/>
    <dgm:cxn modelId="{F2FE0856-1C2C-4D60-9E4F-453239D7DBEB}" type="presParOf" srcId="{FA8F894B-A073-44DC-92B3-D8BD26C596F2}" destId="{5E4BD5C7-8649-4C15-A30F-C1338CEE630C}" srcOrd="1" destOrd="0" presId="urn:microsoft.com/office/officeart/2005/8/layout/orgChart1"/>
    <dgm:cxn modelId="{910C4B6F-A195-4C56-B85A-205F834453C2}" type="presParOf" srcId="{FA8F894B-A073-44DC-92B3-D8BD26C596F2}" destId="{3B275784-2629-4A0A-B96D-3FD6B33F0F57}" srcOrd="2" destOrd="0" presId="urn:microsoft.com/office/officeart/2005/8/layout/orgChart1"/>
    <dgm:cxn modelId="{9C001156-4AB7-468F-B5CD-CBF60E62D5C5}" type="presParOf" srcId="{8D723D94-A5C1-4389-A704-96D8F1FE8962}" destId="{026E821D-6C8D-4D80-A5B9-8D160DC82A97}" srcOrd="2" destOrd="0" presId="urn:microsoft.com/office/officeart/2005/8/layout/orgChart1"/>
    <dgm:cxn modelId="{BD98EEF0-CFE5-493B-9425-7EF342B047ED}" type="presParOf" srcId="{FD05DEE4-3D12-49A9-8196-9A06CFD7D594}" destId="{81D3E9A0-8A71-4350-BBF7-01F242449B29}" srcOrd="2" destOrd="0" presId="urn:microsoft.com/office/officeart/2005/8/layout/orgChart1"/>
    <dgm:cxn modelId="{16C7DA90-9C8B-4CE4-AB69-68EC790659BB}" type="presParOf" srcId="{FD05DEE4-3D12-49A9-8196-9A06CFD7D594}" destId="{4A4A9D66-C7D3-4DA0-94F3-DA710A60696B}" srcOrd="3" destOrd="0" presId="urn:microsoft.com/office/officeart/2005/8/layout/orgChart1"/>
    <dgm:cxn modelId="{53CE1DDE-A059-4CBC-AD68-9BD0BFA097ED}" type="presParOf" srcId="{4A4A9D66-C7D3-4DA0-94F3-DA710A60696B}" destId="{C52F0248-75BE-4BB1-A252-276653C8CAB3}" srcOrd="0" destOrd="0" presId="urn:microsoft.com/office/officeart/2005/8/layout/orgChart1"/>
    <dgm:cxn modelId="{25282617-86B4-4FBF-A16A-23EAE04BEAC7}" type="presParOf" srcId="{C52F0248-75BE-4BB1-A252-276653C8CAB3}" destId="{0196A9A5-459D-40F2-91FF-4351A010E3F6}" srcOrd="0" destOrd="0" presId="urn:microsoft.com/office/officeart/2005/8/layout/orgChart1"/>
    <dgm:cxn modelId="{BECF0E5E-11C3-48FC-8E91-76A27DCF0B39}" type="presParOf" srcId="{C52F0248-75BE-4BB1-A252-276653C8CAB3}" destId="{BE241A78-8961-4F7B-86F0-7E593FDA576A}" srcOrd="1" destOrd="0" presId="urn:microsoft.com/office/officeart/2005/8/layout/orgChart1"/>
    <dgm:cxn modelId="{255AFB95-6E01-4979-A871-B62A13B3CB75}" type="presParOf" srcId="{4A4A9D66-C7D3-4DA0-94F3-DA710A60696B}" destId="{1AA83706-BE7E-4CC3-921B-FA0986F3F54D}" srcOrd="1" destOrd="0" presId="urn:microsoft.com/office/officeart/2005/8/layout/orgChart1"/>
    <dgm:cxn modelId="{A32F2525-572D-46E4-A87A-E35C65F4C6D5}" type="presParOf" srcId="{1AA83706-BE7E-4CC3-921B-FA0986F3F54D}" destId="{3EF25BF7-F7F7-4DEB-9138-CA1428773456}" srcOrd="0" destOrd="0" presId="urn:microsoft.com/office/officeart/2005/8/layout/orgChart1"/>
    <dgm:cxn modelId="{8B8B74A0-8FE6-474D-BB0C-C6550919D1AB}" type="presParOf" srcId="{1AA83706-BE7E-4CC3-921B-FA0986F3F54D}" destId="{F719A0E6-5241-42F7-9534-AB420BDC8E3D}" srcOrd="1" destOrd="0" presId="urn:microsoft.com/office/officeart/2005/8/layout/orgChart1"/>
    <dgm:cxn modelId="{7DCA6B9B-262F-4AF7-9DC5-D666D6634DBF}" type="presParOf" srcId="{F719A0E6-5241-42F7-9534-AB420BDC8E3D}" destId="{8666A3C1-CF7D-4046-8307-D0758C9EFD51}" srcOrd="0" destOrd="0" presId="urn:microsoft.com/office/officeart/2005/8/layout/orgChart1"/>
    <dgm:cxn modelId="{F45B62FF-E73B-4379-9275-5EEE33633FCA}" type="presParOf" srcId="{8666A3C1-CF7D-4046-8307-D0758C9EFD51}" destId="{1BDC105F-0A4C-4570-8DE4-F502C8DA206D}" srcOrd="0" destOrd="0" presId="urn:microsoft.com/office/officeart/2005/8/layout/orgChart1"/>
    <dgm:cxn modelId="{0BB0C209-0431-4A68-9F93-8F9B934202AD}" type="presParOf" srcId="{8666A3C1-CF7D-4046-8307-D0758C9EFD51}" destId="{F7B272BE-6655-4435-A048-5378B96F9CFE}" srcOrd="1" destOrd="0" presId="urn:microsoft.com/office/officeart/2005/8/layout/orgChart1"/>
    <dgm:cxn modelId="{2C68FE8B-D356-4130-A725-B4494A9B51F6}" type="presParOf" srcId="{F719A0E6-5241-42F7-9534-AB420BDC8E3D}" destId="{16990196-3124-4EBB-BAB5-432CCC61EC66}" srcOrd="1" destOrd="0" presId="urn:microsoft.com/office/officeart/2005/8/layout/orgChart1"/>
    <dgm:cxn modelId="{E3C8C5EC-3EBF-4B75-9511-C9C73D6F93A0}" type="presParOf" srcId="{F719A0E6-5241-42F7-9534-AB420BDC8E3D}" destId="{F6B3837F-02E6-4513-B566-B070C6604119}" srcOrd="2" destOrd="0" presId="urn:microsoft.com/office/officeart/2005/8/layout/orgChart1"/>
    <dgm:cxn modelId="{C92DFAC0-BA9C-48D1-B19D-3BD550BCCD1E}" type="presParOf" srcId="{4A4A9D66-C7D3-4DA0-94F3-DA710A60696B}" destId="{E9CE03FB-8FFA-484C-A1B4-0D132AFDE794}" srcOrd="2" destOrd="0" presId="urn:microsoft.com/office/officeart/2005/8/layout/orgChart1"/>
    <dgm:cxn modelId="{A29EF6D0-D707-452A-8AA7-2384F73D68FE}" type="presParOf" srcId="{FD05DEE4-3D12-49A9-8196-9A06CFD7D594}" destId="{AB7E8450-8CD1-41A6-8543-2B1312EADF4B}" srcOrd="4" destOrd="0" presId="urn:microsoft.com/office/officeart/2005/8/layout/orgChart1"/>
    <dgm:cxn modelId="{93F49290-4568-462F-ABEA-24989459F226}" type="presParOf" srcId="{FD05DEE4-3D12-49A9-8196-9A06CFD7D594}" destId="{41A3A448-0037-4B3D-8680-959F7BF9E9A5}" srcOrd="5" destOrd="0" presId="urn:microsoft.com/office/officeart/2005/8/layout/orgChart1"/>
    <dgm:cxn modelId="{42435A18-31DD-49D1-98D1-466A8834F2CB}" type="presParOf" srcId="{41A3A448-0037-4B3D-8680-959F7BF9E9A5}" destId="{84CB5CC8-1A3D-4797-B127-3D3E15434B1F}" srcOrd="0" destOrd="0" presId="urn:microsoft.com/office/officeart/2005/8/layout/orgChart1"/>
    <dgm:cxn modelId="{8F81351C-B19A-4F6C-A80E-39D2AD29237B}" type="presParOf" srcId="{84CB5CC8-1A3D-4797-B127-3D3E15434B1F}" destId="{8C6C9820-31A6-4FB3-AAB8-BA763E8F9043}" srcOrd="0" destOrd="0" presId="urn:microsoft.com/office/officeart/2005/8/layout/orgChart1"/>
    <dgm:cxn modelId="{CD35279A-40FE-4AB8-9309-E8A20D3D5374}" type="presParOf" srcId="{84CB5CC8-1A3D-4797-B127-3D3E15434B1F}" destId="{B1C94B4E-8DAF-45BA-A42A-CF69D9AC1E5C}" srcOrd="1" destOrd="0" presId="urn:microsoft.com/office/officeart/2005/8/layout/orgChart1"/>
    <dgm:cxn modelId="{3BF757FD-E621-4F7F-8B3D-D56072084C34}" type="presParOf" srcId="{41A3A448-0037-4B3D-8680-959F7BF9E9A5}" destId="{D660CB2F-CA69-4A0C-8A65-F94DA65CFCB8}" srcOrd="1" destOrd="0" presId="urn:microsoft.com/office/officeart/2005/8/layout/orgChart1"/>
    <dgm:cxn modelId="{451CD95F-E42F-468C-A8D8-AA2297D87EED}" type="presParOf" srcId="{D660CB2F-CA69-4A0C-8A65-F94DA65CFCB8}" destId="{84A7B9C0-6E76-4821-8B7C-7A68E996BBC7}" srcOrd="0" destOrd="0" presId="urn:microsoft.com/office/officeart/2005/8/layout/orgChart1"/>
    <dgm:cxn modelId="{77630665-B9DE-4658-90A8-9282CC8E5463}" type="presParOf" srcId="{D660CB2F-CA69-4A0C-8A65-F94DA65CFCB8}" destId="{6F954076-63B2-4E47-AD4D-132A081BC1B8}" srcOrd="1" destOrd="0" presId="urn:microsoft.com/office/officeart/2005/8/layout/orgChart1"/>
    <dgm:cxn modelId="{326D82CC-6B9E-4145-BBFF-84E47D782A36}" type="presParOf" srcId="{6F954076-63B2-4E47-AD4D-132A081BC1B8}" destId="{677FDC31-79FC-4177-A218-32665C39532E}" srcOrd="0" destOrd="0" presId="urn:microsoft.com/office/officeart/2005/8/layout/orgChart1"/>
    <dgm:cxn modelId="{76E3395B-B6F6-4850-B6B1-D35C02FB9CDF}" type="presParOf" srcId="{677FDC31-79FC-4177-A218-32665C39532E}" destId="{6A4C3996-3B22-4E18-80B1-59D37BCF5DEF}" srcOrd="0" destOrd="0" presId="urn:microsoft.com/office/officeart/2005/8/layout/orgChart1"/>
    <dgm:cxn modelId="{558A528F-FD52-406C-95B6-A28E134F4F29}" type="presParOf" srcId="{677FDC31-79FC-4177-A218-32665C39532E}" destId="{A18D4894-991F-4A3F-8812-10E99210D4AF}" srcOrd="1" destOrd="0" presId="urn:microsoft.com/office/officeart/2005/8/layout/orgChart1"/>
    <dgm:cxn modelId="{F171F3D5-2F18-41C0-80A0-6F61ADD01EB7}" type="presParOf" srcId="{6F954076-63B2-4E47-AD4D-132A081BC1B8}" destId="{32AC04BD-486E-42F1-88CC-E44385042932}" srcOrd="1" destOrd="0" presId="urn:microsoft.com/office/officeart/2005/8/layout/orgChart1"/>
    <dgm:cxn modelId="{72C52699-D940-4FB4-A858-C2E2109CEEB6}" type="presParOf" srcId="{6F954076-63B2-4E47-AD4D-132A081BC1B8}" destId="{6ABADAB6-E24A-4DA3-87E2-404E0D3355C0}" srcOrd="2" destOrd="0" presId="urn:microsoft.com/office/officeart/2005/8/layout/orgChart1"/>
    <dgm:cxn modelId="{9FDF33E8-2E5A-43FD-8698-5EC57FDAAEE6}" type="presParOf" srcId="{41A3A448-0037-4B3D-8680-959F7BF9E9A5}" destId="{BBAC2F3A-F4A7-4FAC-8B86-9F20FF248078}" srcOrd="2" destOrd="0" presId="urn:microsoft.com/office/officeart/2005/8/layout/orgChart1"/>
    <dgm:cxn modelId="{E7DB7E25-F497-4526-A649-174A450E6CE3}" type="presParOf" srcId="{EBB0E280-4992-48F2-95FA-903AABBC69B7}" destId="{D8DFEE6E-1A33-4F8F-85B4-824F49A5F5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A461F-91B0-44B7-A7D2-285871384846}">
      <dsp:nvSpPr>
        <dsp:cNvPr id="0" name=""/>
        <dsp:cNvSpPr/>
      </dsp:nvSpPr>
      <dsp:spPr>
        <a:xfrm>
          <a:off x="6911361" y="2564995"/>
          <a:ext cx="147791" cy="968840"/>
        </a:xfrm>
        <a:custGeom>
          <a:avLst/>
          <a:gdLst/>
          <a:ahLst/>
          <a:cxnLst/>
          <a:rect l="0" t="0" r="0" b="0"/>
          <a:pathLst>
            <a:path>
              <a:moveTo>
                <a:pt x="147791" y="0"/>
              </a:moveTo>
              <a:lnTo>
                <a:pt x="0" y="968840"/>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F0FC807-5943-4BF0-913F-3D5B7522638E}">
      <dsp:nvSpPr>
        <dsp:cNvPr id="0" name=""/>
        <dsp:cNvSpPr/>
      </dsp:nvSpPr>
      <dsp:spPr>
        <a:xfrm>
          <a:off x="4890723" y="838379"/>
          <a:ext cx="3094154" cy="569459"/>
        </a:xfrm>
        <a:custGeom>
          <a:avLst/>
          <a:gdLst/>
          <a:ahLst/>
          <a:cxnLst/>
          <a:rect l="0" t="0" r="0" b="0"/>
          <a:pathLst>
            <a:path>
              <a:moveTo>
                <a:pt x="0" y="0"/>
              </a:moveTo>
              <a:lnTo>
                <a:pt x="0" y="326456"/>
              </a:lnTo>
              <a:lnTo>
                <a:pt x="3094154" y="326456"/>
              </a:lnTo>
              <a:lnTo>
                <a:pt x="3094154" y="569459"/>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FA4143-1089-493D-B9E3-2B892ECC0360}">
      <dsp:nvSpPr>
        <dsp:cNvPr id="0" name=""/>
        <dsp:cNvSpPr/>
      </dsp:nvSpPr>
      <dsp:spPr>
        <a:xfrm>
          <a:off x="4845003" y="838379"/>
          <a:ext cx="91440" cy="486005"/>
        </a:xfrm>
        <a:custGeom>
          <a:avLst/>
          <a:gdLst/>
          <a:ahLst/>
          <a:cxnLst/>
          <a:rect l="0" t="0" r="0" b="0"/>
          <a:pathLst>
            <a:path>
              <a:moveTo>
                <a:pt x="45720" y="0"/>
              </a:moveTo>
              <a:lnTo>
                <a:pt x="45720" y="486005"/>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4A7BBFE-946D-47CA-8165-7C5501B4284E}">
      <dsp:nvSpPr>
        <dsp:cNvPr id="0" name=""/>
        <dsp:cNvSpPr/>
      </dsp:nvSpPr>
      <dsp:spPr>
        <a:xfrm>
          <a:off x="1839777" y="838379"/>
          <a:ext cx="3050946" cy="522617"/>
        </a:xfrm>
        <a:custGeom>
          <a:avLst/>
          <a:gdLst/>
          <a:ahLst/>
          <a:cxnLst/>
          <a:rect l="0" t="0" r="0" b="0"/>
          <a:pathLst>
            <a:path>
              <a:moveTo>
                <a:pt x="3050946" y="0"/>
              </a:moveTo>
              <a:lnTo>
                <a:pt x="3050946" y="279615"/>
              </a:lnTo>
              <a:lnTo>
                <a:pt x="0" y="279615"/>
              </a:lnTo>
              <a:lnTo>
                <a:pt x="0" y="522617"/>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93D4CD6-14E2-4458-8741-35DF0ACF1050}">
      <dsp:nvSpPr>
        <dsp:cNvPr id="0" name=""/>
        <dsp:cNvSpPr/>
      </dsp:nvSpPr>
      <dsp:spPr>
        <a:xfrm>
          <a:off x="3863932" y="2797"/>
          <a:ext cx="2053581" cy="83558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Resident Indian</a:t>
          </a:r>
        </a:p>
      </dsp:txBody>
      <dsp:txXfrm>
        <a:off x="3863932" y="2797"/>
        <a:ext cx="2053581" cy="835582"/>
      </dsp:txXfrm>
    </dsp:sp>
    <dsp:sp modelId="{6A12F60F-0A7A-4488-98F9-FAAF214DA9D2}">
      <dsp:nvSpPr>
        <dsp:cNvPr id="0" name=""/>
        <dsp:cNvSpPr/>
      </dsp:nvSpPr>
      <dsp:spPr>
        <a:xfrm>
          <a:off x="682621" y="1360997"/>
          <a:ext cx="2314312" cy="11571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Stay in India for a Period of </a:t>
          </a:r>
          <a:r>
            <a:rPr lang="en-US" sz="1500" kern="1200" dirty="0" err="1"/>
            <a:t>atleast</a:t>
          </a:r>
          <a:r>
            <a:rPr lang="en-US" sz="1500" kern="1200" dirty="0"/>
            <a:t> 182 days in India [6(1)(a)]</a:t>
          </a:r>
        </a:p>
      </dsp:txBody>
      <dsp:txXfrm>
        <a:off x="682621" y="1360997"/>
        <a:ext cx="2314312" cy="1157156"/>
      </dsp:txXfrm>
    </dsp:sp>
    <dsp:sp modelId="{54C369F0-2415-4586-81C7-D0B222DDF016}">
      <dsp:nvSpPr>
        <dsp:cNvPr id="0" name=""/>
        <dsp:cNvSpPr/>
      </dsp:nvSpPr>
      <dsp:spPr>
        <a:xfrm>
          <a:off x="4173020" y="1324385"/>
          <a:ext cx="1435405" cy="76656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or</a:t>
          </a:r>
        </a:p>
      </dsp:txBody>
      <dsp:txXfrm>
        <a:off x="4173020" y="1324385"/>
        <a:ext cx="1435405" cy="766569"/>
      </dsp:txXfrm>
    </dsp:sp>
    <dsp:sp modelId="{F4AED6C6-EBC9-473D-BB85-EC5EC2BBFF19}">
      <dsp:nvSpPr>
        <dsp:cNvPr id="0" name=""/>
        <dsp:cNvSpPr/>
      </dsp:nvSpPr>
      <dsp:spPr>
        <a:xfrm>
          <a:off x="6827721" y="1407839"/>
          <a:ext cx="2314312" cy="11571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[6(1)(c)] Stay in India for a period of at least</a:t>
          </a:r>
        </a:p>
        <a:p>
          <a:pPr marL="0" lvl="0" indent="0" algn="ctr" defTabSz="666750">
            <a:lnSpc>
              <a:spcPct val="90000"/>
            </a:lnSpc>
            <a:spcBef>
              <a:spcPct val="0"/>
            </a:spcBef>
            <a:spcAft>
              <a:spcPct val="35000"/>
            </a:spcAft>
            <a:buNone/>
          </a:pPr>
          <a:r>
            <a:rPr lang="en-US" sz="1500" kern="1200" dirty="0"/>
            <a:t>60 Days in the PY </a:t>
          </a:r>
        </a:p>
        <a:p>
          <a:pPr marL="0" lvl="0" indent="0" algn="ctr" defTabSz="666750">
            <a:lnSpc>
              <a:spcPct val="90000"/>
            </a:lnSpc>
            <a:spcBef>
              <a:spcPct val="0"/>
            </a:spcBef>
            <a:spcAft>
              <a:spcPct val="35000"/>
            </a:spcAft>
            <a:buNone/>
          </a:pPr>
          <a:endParaRPr lang="en-US" sz="1500" kern="1200" dirty="0"/>
        </a:p>
      </dsp:txBody>
      <dsp:txXfrm>
        <a:off x="6827721" y="1407839"/>
        <a:ext cx="2314312" cy="1157156"/>
      </dsp:txXfrm>
    </dsp:sp>
    <dsp:sp modelId="{3777A9F0-7CD8-4A9D-AAF7-2432A66181D2}">
      <dsp:nvSpPr>
        <dsp:cNvPr id="0" name=""/>
        <dsp:cNvSpPr/>
      </dsp:nvSpPr>
      <dsp:spPr>
        <a:xfrm>
          <a:off x="6911361" y="2955257"/>
          <a:ext cx="2314312" cy="11571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And </a:t>
          </a:r>
        </a:p>
        <a:p>
          <a:pPr marL="0" lvl="0" indent="0" algn="ctr" defTabSz="666750">
            <a:lnSpc>
              <a:spcPct val="90000"/>
            </a:lnSpc>
            <a:spcBef>
              <a:spcPct val="0"/>
            </a:spcBef>
            <a:spcAft>
              <a:spcPct val="35000"/>
            </a:spcAft>
            <a:buNone/>
          </a:pPr>
          <a:r>
            <a:rPr lang="en-US" sz="1500" kern="1200" dirty="0"/>
            <a:t>At least 365 days in aggregate in the immediately preceding four years</a:t>
          </a:r>
        </a:p>
      </dsp:txBody>
      <dsp:txXfrm>
        <a:off x="6911361" y="2955257"/>
        <a:ext cx="2314312" cy="1157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40E32-3D5B-413C-996F-370CBF5DE63A}">
      <dsp:nvSpPr>
        <dsp:cNvPr id="0" name=""/>
        <dsp:cNvSpPr/>
      </dsp:nvSpPr>
      <dsp:spPr>
        <a:xfrm>
          <a:off x="6121808" y="3902344"/>
          <a:ext cx="1003306" cy="875553"/>
        </a:xfrm>
        <a:custGeom>
          <a:avLst/>
          <a:gdLst/>
          <a:ahLst/>
          <a:cxnLst/>
          <a:rect l="0" t="0" r="0" b="0"/>
          <a:pathLst>
            <a:path>
              <a:moveTo>
                <a:pt x="1003306" y="0"/>
              </a:moveTo>
              <a:lnTo>
                <a:pt x="0" y="875553"/>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60E781-6BAC-475E-A0C2-280A04CE4415}">
      <dsp:nvSpPr>
        <dsp:cNvPr id="0" name=""/>
        <dsp:cNvSpPr/>
      </dsp:nvSpPr>
      <dsp:spPr>
        <a:xfrm>
          <a:off x="4997555" y="3124776"/>
          <a:ext cx="850528" cy="456282"/>
        </a:xfrm>
        <a:custGeom>
          <a:avLst/>
          <a:gdLst/>
          <a:ahLst/>
          <a:cxnLst/>
          <a:rect l="0" t="0" r="0" b="0"/>
          <a:pathLst>
            <a:path>
              <a:moveTo>
                <a:pt x="0" y="0"/>
              </a:moveTo>
              <a:lnTo>
                <a:pt x="0" y="456282"/>
              </a:lnTo>
              <a:lnTo>
                <a:pt x="850528" y="456282"/>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7A32102-D24A-4666-B970-F1E699243313}">
      <dsp:nvSpPr>
        <dsp:cNvPr id="0" name=""/>
        <dsp:cNvSpPr/>
      </dsp:nvSpPr>
      <dsp:spPr>
        <a:xfrm>
          <a:off x="1397400" y="3906213"/>
          <a:ext cx="975366" cy="812049"/>
        </a:xfrm>
        <a:custGeom>
          <a:avLst/>
          <a:gdLst/>
          <a:ahLst/>
          <a:cxnLst/>
          <a:rect l="0" t="0" r="0" b="0"/>
          <a:pathLst>
            <a:path>
              <a:moveTo>
                <a:pt x="975366" y="0"/>
              </a:moveTo>
              <a:lnTo>
                <a:pt x="0" y="812049"/>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F4BEB47-F038-4FFD-AED0-4D77A156541F}">
      <dsp:nvSpPr>
        <dsp:cNvPr id="0" name=""/>
        <dsp:cNvSpPr/>
      </dsp:nvSpPr>
      <dsp:spPr>
        <a:xfrm>
          <a:off x="3567738" y="3124776"/>
          <a:ext cx="1429817" cy="463337"/>
        </a:xfrm>
        <a:custGeom>
          <a:avLst/>
          <a:gdLst/>
          <a:ahLst/>
          <a:cxnLst/>
          <a:rect l="0" t="0" r="0" b="0"/>
          <a:pathLst>
            <a:path>
              <a:moveTo>
                <a:pt x="1429817" y="0"/>
              </a:moveTo>
              <a:lnTo>
                <a:pt x="1429817" y="463337"/>
              </a:lnTo>
              <a:lnTo>
                <a:pt x="0" y="463337"/>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AD6181-4088-4C3E-A866-74E089562E8E}">
      <dsp:nvSpPr>
        <dsp:cNvPr id="0" name=""/>
        <dsp:cNvSpPr/>
      </dsp:nvSpPr>
      <dsp:spPr>
        <a:xfrm>
          <a:off x="4951835" y="1927329"/>
          <a:ext cx="91440" cy="130070"/>
        </a:xfrm>
        <a:custGeom>
          <a:avLst/>
          <a:gdLst/>
          <a:ahLst/>
          <a:cxnLst/>
          <a:rect l="0" t="0" r="0" b="0"/>
          <a:pathLst>
            <a:path>
              <a:moveTo>
                <a:pt x="60044" y="0"/>
              </a:moveTo>
              <a:lnTo>
                <a:pt x="45720" y="0"/>
              </a:lnTo>
              <a:lnTo>
                <a:pt x="45720" y="130070"/>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103D7F-80FC-4A98-BF6C-417ACCAD0EC2}">
      <dsp:nvSpPr>
        <dsp:cNvPr id="0" name=""/>
        <dsp:cNvSpPr/>
      </dsp:nvSpPr>
      <dsp:spPr>
        <a:xfrm>
          <a:off x="3531001" y="838199"/>
          <a:ext cx="2961756" cy="108912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Indian Citizen </a:t>
          </a:r>
        </a:p>
        <a:p>
          <a:pPr marL="0" lvl="0" indent="0" algn="ctr" defTabSz="844550">
            <a:lnSpc>
              <a:spcPct val="90000"/>
            </a:lnSpc>
            <a:spcBef>
              <a:spcPct val="0"/>
            </a:spcBef>
            <a:spcAft>
              <a:spcPct val="35000"/>
            </a:spcAft>
            <a:buNone/>
          </a:pPr>
          <a:r>
            <a:rPr lang="en-US" sz="1900" kern="1200" dirty="0"/>
            <a:t>or </a:t>
          </a:r>
        </a:p>
        <a:p>
          <a:pPr marL="0" lvl="0" indent="0" algn="ctr" defTabSz="844550">
            <a:lnSpc>
              <a:spcPct val="90000"/>
            </a:lnSpc>
            <a:spcBef>
              <a:spcPct val="0"/>
            </a:spcBef>
            <a:spcAft>
              <a:spcPct val="35000"/>
            </a:spcAft>
            <a:buNone/>
          </a:pPr>
          <a:r>
            <a:rPr lang="en-US" sz="1900" kern="1200" dirty="0"/>
            <a:t>Person of Indian Origin</a:t>
          </a:r>
        </a:p>
      </dsp:txBody>
      <dsp:txXfrm>
        <a:off x="3531001" y="838199"/>
        <a:ext cx="2961756" cy="1089129"/>
      </dsp:txXfrm>
    </dsp:sp>
    <dsp:sp modelId="{D5872C41-8A48-4268-8008-616A7934C2C3}">
      <dsp:nvSpPr>
        <dsp:cNvPr id="0" name=""/>
        <dsp:cNvSpPr/>
      </dsp:nvSpPr>
      <dsp:spPr>
        <a:xfrm>
          <a:off x="2703357" y="2057399"/>
          <a:ext cx="4588396" cy="106737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Comes on visit to India</a:t>
          </a:r>
        </a:p>
        <a:p>
          <a:pPr marL="0" lvl="0" indent="0" algn="ctr" defTabSz="844550">
            <a:lnSpc>
              <a:spcPct val="90000"/>
            </a:lnSpc>
            <a:spcBef>
              <a:spcPct val="0"/>
            </a:spcBef>
            <a:spcAft>
              <a:spcPct val="35000"/>
            </a:spcAft>
            <a:buNone/>
          </a:pPr>
          <a:r>
            <a:rPr lang="en-US" sz="1900" kern="1200" dirty="0"/>
            <a:t>&amp;</a:t>
          </a:r>
        </a:p>
        <a:p>
          <a:pPr marL="0" lvl="0" indent="0" algn="ctr" defTabSz="844550">
            <a:lnSpc>
              <a:spcPct val="90000"/>
            </a:lnSpc>
            <a:spcBef>
              <a:spcPct val="0"/>
            </a:spcBef>
            <a:spcAft>
              <a:spcPct val="35000"/>
            </a:spcAft>
            <a:buNone/>
          </a:pPr>
          <a:r>
            <a:rPr lang="en-US" sz="1900" kern="1200" dirty="0"/>
            <a:t>Has Total Income </a:t>
          </a:r>
          <a:r>
            <a:rPr lang="en-US" sz="1900" kern="1200" dirty="0" err="1"/>
            <a:t>excld</a:t>
          </a:r>
          <a:r>
            <a:rPr lang="en-US" sz="1900" kern="1200" dirty="0"/>
            <a:t>. Foreign Sourced:</a:t>
          </a:r>
        </a:p>
      </dsp:txBody>
      <dsp:txXfrm>
        <a:off x="2703357" y="2057399"/>
        <a:ext cx="4588396" cy="1067376"/>
      </dsp:txXfrm>
    </dsp:sp>
    <dsp:sp modelId="{4FA543FE-7224-48B1-8BED-E86E69CA976D}">
      <dsp:nvSpPr>
        <dsp:cNvPr id="0" name=""/>
        <dsp:cNvSpPr/>
      </dsp:nvSpPr>
      <dsp:spPr>
        <a:xfrm>
          <a:off x="1177796" y="3270014"/>
          <a:ext cx="2389941" cy="63619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Exceeding Rs. 15 Lakhs </a:t>
          </a:r>
        </a:p>
      </dsp:txBody>
      <dsp:txXfrm>
        <a:off x="1177796" y="3270014"/>
        <a:ext cx="2389941" cy="636199"/>
      </dsp:txXfrm>
    </dsp:sp>
    <dsp:sp modelId="{064A5E1F-C721-411B-82F2-A393D7F378A5}">
      <dsp:nvSpPr>
        <dsp:cNvPr id="0" name=""/>
        <dsp:cNvSpPr/>
      </dsp:nvSpPr>
      <dsp:spPr>
        <a:xfrm>
          <a:off x="1397400" y="4184574"/>
          <a:ext cx="2134753" cy="106737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60 days Threshold is increased to 120 Days</a:t>
          </a:r>
        </a:p>
      </dsp:txBody>
      <dsp:txXfrm>
        <a:off x="1397400" y="4184574"/>
        <a:ext cx="2134753" cy="1067376"/>
      </dsp:txXfrm>
    </dsp:sp>
    <dsp:sp modelId="{1BD68CA4-47BF-4541-B00C-1710337056DF}">
      <dsp:nvSpPr>
        <dsp:cNvPr id="0" name=""/>
        <dsp:cNvSpPr/>
      </dsp:nvSpPr>
      <dsp:spPr>
        <a:xfrm>
          <a:off x="5848083" y="3259772"/>
          <a:ext cx="2554061" cy="64257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Not Exceeding Rs. 15 Lakhs</a:t>
          </a:r>
        </a:p>
      </dsp:txBody>
      <dsp:txXfrm>
        <a:off x="5848083" y="3259772"/>
        <a:ext cx="2554061" cy="642571"/>
      </dsp:txXfrm>
    </dsp:sp>
    <dsp:sp modelId="{F2939FD8-EBFD-4640-8978-CC5169EA6DF8}">
      <dsp:nvSpPr>
        <dsp:cNvPr id="0" name=""/>
        <dsp:cNvSpPr/>
      </dsp:nvSpPr>
      <dsp:spPr>
        <a:xfrm>
          <a:off x="6121808" y="4244209"/>
          <a:ext cx="2134753" cy="106737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60 days threshold is increased to 182 Days</a:t>
          </a:r>
        </a:p>
      </dsp:txBody>
      <dsp:txXfrm>
        <a:off x="6121808" y="4244209"/>
        <a:ext cx="2134753" cy="1067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9B43B-90F7-4995-BE21-F84226DEABCC}">
      <dsp:nvSpPr>
        <dsp:cNvPr id="0" name=""/>
        <dsp:cNvSpPr/>
      </dsp:nvSpPr>
      <dsp:spPr>
        <a:xfrm>
          <a:off x="2546072" y="3335392"/>
          <a:ext cx="3460025" cy="1534747"/>
        </a:xfrm>
        <a:custGeom>
          <a:avLst/>
          <a:gdLst/>
          <a:ahLst/>
          <a:cxnLst/>
          <a:rect l="0" t="0" r="0" b="0"/>
          <a:pathLst>
            <a:path>
              <a:moveTo>
                <a:pt x="0" y="0"/>
              </a:moveTo>
              <a:lnTo>
                <a:pt x="1730012" y="0"/>
              </a:lnTo>
              <a:lnTo>
                <a:pt x="1730012" y="1534747"/>
              </a:lnTo>
              <a:lnTo>
                <a:pt x="3460025" y="153474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4181456" y="4008138"/>
        <a:ext cx="189256" cy="189256"/>
      </dsp:txXfrm>
    </dsp:sp>
    <dsp:sp modelId="{F4626659-EBAB-44D2-9ABF-61D8A49390AD}">
      <dsp:nvSpPr>
        <dsp:cNvPr id="0" name=""/>
        <dsp:cNvSpPr/>
      </dsp:nvSpPr>
      <dsp:spPr>
        <a:xfrm>
          <a:off x="2546072" y="3335392"/>
          <a:ext cx="3478414" cy="128778"/>
        </a:xfrm>
        <a:custGeom>
          <a:avLst/>
          <a:gdLst/>
          <a:ahLst/>
          <a:cxnLst/>
          <a:rect l="0" t="0" r="0" b="0"/>
          <a:pathLst>
            <a:path>
              <a:moveTo>
                <a:pt x="0" y="0"/>
              </a:moveTo>
              <a:lnTo>
                <a:pt x="1739207" y="0"/>
              </a:lnTo>
              <a:lnTo>
                <a:pt x="1739207" y="128778"/>
              </a:lnTo>
              <a:lnTo>
                <a:pt x="3478414" y="12877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IN" sz="1200" kern="1200"/>
        </a:p>
      </dsp:txBody>
      <dsp:txXfrm>
        <a:off x="4198259" y="3312762"/>
        <a:ext cx="174039" cy="174039"/>
      </dsp:txXfrm>
    </dsp:sp>
    <dsp:sp modelId="{3F853C4F-1B1B-4857-9AF6-3E62D9055F7A}">
      <dsp:nvSpPr>
        <dsp:cNvPr id="0" name=""/>
        <dsp:cNvSpPr/>
      </dsp:nvSpPr>
      <dsp:spPr>
        <a:xfrm>
          <a:off x="2546072" y="1709446"/>
          <a:ext cx="3460025" cy="1625946"/>
        </a:xfrm>
        <a:custGeom>
          <a:avLst/>
          <a:gdLst/>
          <a:ahLst/>
          <a:cxnLst/>
          <a:rect l="0" t="0" r="0" b="0"/>
          <a:pathLst>
            <a:path>
              <a:moveTo>
                <a:pt x="0" y="1625946"/>
              </a:moveTo>
              <a:lnTo>
                <a:pt x="1730012" y="1625946"/>
              </a:lnTo>
              <a:lnTo>
                <a:pt x="1730012" y="0"/>
              </a:lnTo>
              <a:lnTo>
                <a:pt x="3460025"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4180509" y="2426844"/>
        <a:ext cx="191150" cy="191150"/>
      </dsp:txXfrm>
    </dsp:sp>
    <dsp:sp modelId="{A45D7013-8E55-417F-BC71-2BE273E08492}">
      <dsp:nvSpPr>
        <dsp:cNvPr id="0" name=""/>
        <dsp:cNvSpPr/>
      </dsp:nvSpPr>
      <dsp:spPr>
        <a:xfrm>
          <a:off x="0" y="2745692"/>
          <a:ext cx="3912745" cy="1179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t>Assessee</a:t>
          </a:r>
          <a:r>
            <a:rPr lang="en-US" sz="2800" kern="1200" dirty="0"/>
            <a:t> was held to be Non – Resident for the stated Reasons:</a:t>
          </a:r>
          <a:endParaRPr lang="en-IN" sz="2800" kern="1200" dirty="0"/>
        </a:p>
      </dsp:txBody>
      <dsp:txXfrm>
        <a:off x="0" y="2745692"/>
        <a:ext cx="3912745" cy="1179399"/>
      </dsp:txXfrm>
    </dsp:sp>
    <dsp:sp modelId="{A87E338F-8811-441F-8C6A-2AB1289C4ADF}">
      <dsp:nvSpPr>
        <dsp:cNvPr id="0" name=""/>
        <dsp:cNvSpPr/>
      </dsp:nvSpPr>
      <dsp:spPr>
        <a:xfrm>
          <a:off x="6006097" y="911541"/>
          <a:ext cx="4670655" cy="15958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The period from 18.08.2004 to 06.09.2004 is for the purposes of Visit to India (Explanation (b) to section 6(1 )(c) will be applicable)</a:t>
          </a:r>
          <a:endParaRPr lang="en-IN" sz="1500" kern="1200" dirty="0"/>
        </a:p>
      </dsp:txBody>
      <dsp:txXfrm>
        <a:off x="6006097" y="911541"/>
        <a:ext cx="4670655" cy="1595810"/>
      </dsp:txXfrm>
    </dsp:sp>
    <dsp:sp modelId="{38D98C00-2418-4FAC-8B7C-79D2371F2243}">
      <dsp:nvSpPr>
        <dsp:cNvPr id="0" name=""/>
        <dsp:cNvSpPr/>
      </dsp:nvSpPr>
      <dsp:spPr>
        <a:xfrm>
          <a:off x="6024486" y="2880369"/>
          <a:ext cx="4629249" cy="11676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Considering the Legislative history (reference to IT Act, 1922) period of stay on a visit to India is not to be considered for the limit of 60 days as mentioned in section 6(1 )(c)</a:t>
          </a:r>
          <a:endParaRPr lang="en-IN" sz="1500" kern="1200" dirty="0"/>
        </a:p>
      </dsp:txBody>
      <dsp:txXfrm>
        <a:off x="6024486" y="2880369"/>
        <a:ext cx="4629249" cy="1167603"/>
      </dsp:txXfrm>
    </dsp:sp>
    <dsp:sp modelId="{B3AC823C-51E9-4FF1-9EC4-627339F66F02}">
      <dsp:nvSpPr>
        <dsp:cNvPr id="0" name=""/>
        <dsp:cNvSpPr/>
      </dsp:nvSpPr>
      <dsp:spPr>
        <a:xfrm>
          <a:off x="6006097" y="4262064"/>
          <a:ext cx="4629249" cy="1216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section 9 of the General Clauses Act, the first in a series of days is to be excluded if the word 'from' is used. In the instant case, if the first day, i.e., 31-1-2005 was excluded then the period of stay would be 59 days.</a:t>
          </a:r>
          <a:endParaRPr lang="en-IN" sz="1500" kern="1200" dirty="0"/>
        </a:p>
      </dsp:txBody>
      <dsp:txXfrm>
        <a:off x="6006097" y="4262064"/>
        <a:ext cx="4629249" cy="121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B0441-D6AF-4A3A-8EB2-26EC5A8CD4E2}">
      <dsp:nvSpPr>
        <dsp:cNvPr id="0" name=""/>
        <dsp:cNvSpPr/>
      </dsp:nvSpPr>
      <dsp:spPr>
        <a:xfrm>
          <a:off x="4648199" y="2076822"/>
          <a:ext cx="3289259" cy="560916"/>
        </a:xfrm>
        <a:custGeom>
          <a:avLst/>
          <a:gdLst/>
          <a:ahLst/>
          <a:cxnLst/>
          <a:rect l="0" t="0" r="0" b="0"/>
          <a:pathLst>
            <a:path>
              <a:moveTo>
                <a:pt x="0" y="0"/>
              </a:moveTo>
              <a:lnTo>
                <a:pt x="0" y="275538"/>
              </a:lnTo>
              <a:lnTo>
                <a:pt x="3289259" y="275538"/>
              </a:lnTo>
              <a:lnTo>
                <a:pt x="3289259" y="560916"/>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F1605D-CF20-460F-B060-F4157B9C0D00}">
      <dsp:nvSpPr>
        <dsp:cNvPr id="0" name=""/>
        <dsp:cNvSpPr/>
      </dsp:nvSpPr>
      <dsp:spPr>
        <a:xfrm>
          <a:off x="4602479" y="2076822"/>
          <a:ext cx="91440" cy="560916"/>
        </a:xfrm>
        <a:custGeom>
          <a:avLst/>
          <a:gdLst/>
          <a:ahLst/>
          <a:cxnLst/>
          <a:rect l="0" t="0" r="0" b="0"/>
          <a:pathLst>
            <a:path>
              <a:moveTo>
                <a:pt x="45720" y="0"/>
              </a:moveTo>
              <a:lnTo>
                <a:pt x="45720" y="275538"/>
              </a:lnTo>
              <a:lnTo>
                <a:pt x="59988" y="275538"/>
              </a:lnTo>
              <a:lnTo>
                <a:pt x="59988" y="560916"/>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518ECD-5D1A-4109-96EF-627EB88AE210}">
      <dsp:nvSpPr>
        <dsp:cNvPr id="0" name=""/>
        <dsp:cNvSpPr/>
      </dsp:nvSpPr>
      <dsp:spPr>
        <a:xfrm>
          <a:off x="1359564" y="2076822"/>
          <a:ext cx="3288635" cy="570754"/>
        </a:xfrm>
        <a:custGeom>
          <a:avLst/>
          <a:gdLst/>
          <a:ahLst/>
          <a:cxnLst/>
          <a:rect l="0" t="0" r="0" b="0"/>
          <a:pathLst>
            <a:path>
              <a:moveTo>
                <a:pt x="3288635" y="0"/>
              </a:moveTo>
              <a:lnTo>
                <a:pt x="3288635" y="285377"/>
              </a:lnTo>
              <a:lnTo>
                <a:pt x="0" y="285377"/>
              </a:lnTo>
              <a:lnTo>
                <a:pt x="0" y="570754"/>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E50C01B-E03F-4768-8ACE-34A0BC62B854}">
      <dsp:nvSpPr>
        <dsp:cNvPr id="0" name=""/>
        <dsp:cNvSpPr/>
      </dsp:nvSpPr>
      <dsp:spPr>
        <a:xfrm>
          <a:off x="3289259" y="717882"/>
          <a:ext cx="2717880" cy="135894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Resident But Not Ordinarily Resident</a:t>
          </a:r>
        </a:p>
      </dsp:txBody>
      <dsp:txXfrm>
        <a:off x="3289259" y="717882"/>
        <a:ext cx="2717880" cy="1358940"/>
      </dsp:txXfrm>
    </dsp:sp>
    <dsp:sp modelId="{EC53FF1E-21DD-4B0E-8361-46415981BAB8}">
      <dsp:nvSpPr>
        <dsp:cNvPr id="0" name=""/>
        <dsp:cNvSpPr/>
      </dsp:nvSpPr>
      <dsp:spPr>
        <a:xfrm>
          <a:off x="624" y="2647577"/>
          <a:ext cx="2717880" cy="135894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Has been a non-resident in India in 9 out of the 10 previous years preceding that year,</a:t>
          </a:r>
          <a:endParaRPr lang="en-US" sz="1900" kern="1200" dirty="0"/>
        </a:p>
      </dsp:txBody>
      <dsp:txXfrm>
        <a:off x="624" y="2647577"/>
        <a:ext cx="2717880" cy="1358940"/>
      </dsp:txXfrm>
    </dsp:sp>
    <dsp:sp modelId="{BAAA4242-6914-4159-8D53-BDD202119948}">
      <dsp:nvSpPr>
        <dsp:cNvPr id="0" name=""/>
        <dsp:cNvSpPr/>
      </dsp:nvSpPr>
      <dsp:spPr>
        <a:xfrm>
          <a:off x="3303528" y="2637738"/>
          <a:ext cx="2717880" cy="70755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OR</a:t>
          </a:r>
        </a:p>
      </dsp:txBody>
      <dsp:txXfrm>
        <a:off x="3303528" y="2637738"/>
        <a:ext cx="2717880" cy="707559"/>
      </dsp:txXfrm>
    </dsp:sp>
    <dsp:sp modelId="{3C963B4F-4DF9-43B4-9587-ACAA74B8B0BB}">
      <dsp:nvSpPr>
        <dsp:cNvPr id="0" name=""/>
        <dsp:cNvSpPr/>
      </dsp:nvSpPr>
      <dsp:spPr>
        <a:xfrm>
          <a:off x="6578518" y="2637738"/>
          <a:ext cx="2717880" cy="135894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Has during the 7 PY’s preceding that PY been in India for a period of 729 days or less</a:t>
          </a:r>
        </a:p>
      </dsp:txBody>
      <dsp:txXfrm>
        <a:off x="6578518" y="2637738"/>
        <a:ext cx="2717880" cy="1358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B0441-D6AF-4A3A-8EB2-26EC5A8CD4E2}">
      <dsp:nvSpPr>
        <dsp:cNvPr id="0" name=""/>
        <dsp:cNvSpPr/>
      </dsp:nvSpPr>
      <dsp:spPr>
        <a:xfrm>
          <a:off x="4876800" y="1621988"/>
          <a:ext cx="3451026" cy="588502"/>
        </a:xfrm>
        <a:custGeom>
          <a:avLst/>
          <a:gdLst/>
          <a:ahLst/>
          <a:cxnLst/>
          <a:rect l="0" t="0" r="0" b="0"/>
          <a:pathLst>
            <a:path>
              <a:moveTo>
                <a:pt x="0" y="0"/>
              </a:moveTo>
              <a:lnTo>
                <a:pt x="0" y="289089"/>
              </a:lnTo>
              <a:lnTo>
                <a:pt x="3451026" y="289089"/>
              </a:lnTo>
              <a:lnTo>
                <a:pt x="3451026" y="588502"/>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F1605D-CF20-460F-B060-F4157B9C0D00}">
      <dsp:nvSpPr>
        <dsp:cNvPr id="0" name=""/>
        <dsp:cNvSpPr/>
      </dsp:nvSpPr>
      <dsp:spPr>
        <a:xfrm>
          <a:off x="4831080" y="1621988"/>
          <a:ext cx="91440" cy="588502"/>
        </a:xfrm>
        <a:custGeom>
          <a:avLst/>
          <a:gdLst/>
          <a:ahLst/>
          <a:cxnLst/>
          <a:rect l="0" t="0" r="0" b="0"/>
          <a:pathLst>
            <a:path>
              <a:moveTo>
                <a:pt x="45720" y="0"/>
              </a:moveTo>
              <a:lnTo>
                <a:pt x="45720" y="289089"/>
              </a:lnTo>
              <a:lnTo>
                <a:pt x="60690" y="289089"/>
              </a:lnTo>
              <a:lnTo>
                <a:pt x="60690" y="588502"/>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673A5AE-8466-4D15-B64E-548BBDC46330}">
      <dsp:nvSpPr>
        <dsp:cNvPr id="0" name=""/>
        <dsp:cNvSpPr/>
      </dsp:nvSpPr>
      <dsp:spPr>
        <a:xfrm>
          <a:off x="285809" y="3646586"/>
          <a:ext cx="650523" cy="1412328"/>
        </a:xfrm>
        <a:custGeom>
          <a:avLst/>
          <a:gdLst/>
          <a:ahLst/>
          <a:cxnLst/>
          <a:rect l="0" t="0" r="0" b="0"/>
          <a:pathLst>
            <a:path>
              <a:moveTo>
                <a:pt x="0" y="0"/>
              </a:moveTo>
              <a:lnTo>
                <a:pt x="0" y="1412328"/>
              </a:lnTo>
              <a:lnTo>
                <a:pt x="650523" y="1412328"/>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518ECD-5D1A-4109-96EF-627EB88AE210}">
      <dsp:nvSpPr>
        <dsp:cNvPr id="0" name=""/>
        <dsp:cNvSpPr/>
      </dsp:nvSpPr>
      <dsp:spPr>
        <a:xfrm>
          <a:off x="1426428" y="1621988"/>
          <a:ext cx="3450371" cy="598824"/>
        </a:xfrm>
        <a:custGeom>
          <a:avLst/>
          <a:gdLst/>
          <a:ahLst/>
          <a:cxnLst/>
          <a:rect l="0" t="0" r="0" b="0"/>
          <a:pathLst>
            <a:path>
              <a:moveTo>
                <a:pt x="3450371" y="0"/>
              </a:moveTo>
              <a:lnTo>
                <a:pt x="3450371" y="299412"/>
              </a:lnTo>
              <a:lnTo>
                <a:pt x="0" y="299412"/>
              </a:lnTo>
              <a:lnTo>
                <a:pt x="0" y="598824"/>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E50C01B-E03F-4768-8ACE-34A0BC62B854}">
      <dsp:nvSpPr>
        <dsp:cNvPr id="0" name=""/>
        <dsp:cNvSpPr/>
      </dsp:nvSpPr>
      <dsp:spPr>
        <a:xfrm>
          <a:off x="3451026" y="196215"/>
          <a:ext cx="2851546" cy="142577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Resident But Not Ordinarily Resident</a:t>
          </a:r>
        </a:p>
      </dsp:txBody>
      <dsp:txXfrm>
        <a:off x="3451026" y="196215"/>
        <a:ext cx="2851546" cy="1425773"/>
      </dsp:txXfrm>
    </dsp:sp>
    <dsp:sp modelId="{EC53FF1E-21DD-4B0E-8361-46415981BAB8}">
      <dsp:nvSpPr>
        <dsp:cNvPr id="0" name=""/>
        <dsp:cNvSpPr/>
      </dsp:nvSpPr>
      <dsp:spPr>
        <a:xfrm>
          <a:off x="654" y="2220813"/>
          <a:ext cx="2851546" cy="142577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a citizen of India, or a person of Indian origin, having total </a:t>
          </a:r>
          <a:r>
            <a:rPr lang="en-US" sz="1900" b="1" kern="1200" dirty="0"/>
            <a:t>Indian sourced income &gt; 15 Lakhs</a:t>
          </a:r>
        </a:p>
      </dsp:txBody>
      <dsp:txXfrm>
        <a:off x="654" y="2220813"/>
        <a:ext cx="2851546" cy="1425773"/>
      </dsp:txXfrm>
    </dsp:sp>
    <dsp:sp modelId="{ACDE5A95-5A97-4DCC-AF13-E447694E4CC2}">
      <dsp:nvSpPr>
        <dsp:cNvPr id="0" name=""/>
        <dsp:cNvSpPr/>
      </dsp:nvSpPr>
      <dsp:spPr>
        <a:xfrm>
          <a:off x="936332" y="4346028"/>
          <a:ext cx="2851546" cy="142577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And </a:t>
          </a:r>
        </a:p>
        <a:p>
          <a:pPr marL="0" lvl="0" indent="0" algn="ctr" defTabSz="844550">
            <a:lnSpc>
              <a:spcPct val="90000"/>
            </a:lnSpc>
            <a:spcBef>
              <a:spcPct val="0"/>
            </a:spcBef>
            <a:spcAft>
              <a:spcPct val="35000"/>
            </a:spcAft>
            <a:buNone/>
          </a:pPr>
          <a:r>
            <a:rPr lang="en-US" sz="1900" kern="1200" dirty="0"/>
            <a:t>has been in India for a period of </a:t>
          </a:r>
          <a:r>
            <a:rPr lang="en-US" sz="1900" b="1" kern="1200" dirty="0"/>
            <a:t>120 days or more but less than 182 days.</a:t>
          </a:r>
          <a:endParaRPr lang="en-IN" sz="1900" b="1" kern="1200" dirty="0"/>
        </a:p>
      </dsp:txBody>
      <dsp:txXfrm>
        <a:off x="936332" y="4346028"/>
        <a:ext cx="2851546" cy="1425773"/>
      </dsp:txXfrm>
    </dsp:sp>
    <dsp:sp modelId="{BAAA4242-6914-4159-8D53-BDD202119948}">
      <dsp:nvSpPr>
        <dsp:cNvPr id="0" name=""/>
        <dsp:cNvSpPr/>
      </dsp:nvSpPr>
      <dsp:spPr>
        <a:xfrm>
          <a:off x="3465997" y="2210490"/>
          <a:ext cx="2851546" cy="742357"/>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OR</a:t>
          </a:r>
        </a:p>
      </dsp:txBody>
      <dsp:txXfrm>
        <a:off x="3465997" y="2210490"/>
        <a:ext cx="2851546" cy="742357"/>
      </dsp:txXfrm>
    </dsp:sp>
    <dsp:sp modelId="{3C963B4F-4DF9-43B4-9587-ACAA74B8B0BB}">
      <dsp:nvSpPr>
        <dsp:cNvPr id="0" name=""/>
        <dsp:cNvSpPr/>
      </dsp:nvSpPr>
      <dsp:spPr>
        <a:xfrm>
          <a:off x="6902053" y="2210490"/>
          <a:ext cx="2851546" cy="142577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A citizen of India who is </a:t>
          </a:r>
          <a:r>
            <a:rPr lang="en-US" sz="1900" b="1" kern="1200" dirty="0"/>
            <a:t>deemed to be resident in India</a:t>
          </a:r>
        </a:p>
      </dsp:txBody>
      <dsp:txXfrm>
        <a:off x="6902053" y="2210490"/>
        <a:ext cx="2851546" cy="14257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183E5-F196-4315-8C86-9BFB27F7E164}">
      <dsp:nvSpPr>
        <dsp:cNvPr id="0" name=""/>
        <dsp:cNvSpPr/>
      </dsp:nvSpPr>
      <dsp:spPr>
        <a:xfrm>
          <a:off x="5372100" y="1826959"/>
          <a:ext cx="2498929" cy="765681"/>
        </a:xfrm>
        <a:custGeom>
          <a:avLst/>
          <a:gdLst/>
          <a:ahLst/>
          <a:cxnLst/>
          <a:rect l="0" t="0" r="0" b="0"/>
          <a:pathLst>
            <a:path>
              <a:moveTo>
                <a:pt x="0" y="0"/>
              </a:moveTo>
              <a:lnTo>
                <a:pt x="0" y="382840"/>
              </a:lnTo>
              <a:lnTo>
                <a:pt x="2498929" y="382840"/>
              </a:lnTo>
              <a:lnTo>
                <a:pt x="2498929" y="76568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58AB67-7B44-4645-A37B-B190AA32D181}">
      <dsp:nvSpPr>
        <dsp:cNvPr id="0" name=""/>
        <dsp:cNvSpPr/>
      </dsp:nvSpPr>
      <dsp:spPr>
        <a:xfrm>
          <a:off x="2773285" y="1826959"/>
          <a:ext cx="2598814" cy="765681"/>
        </a:xfrm>
        <a:custGeom>
          <a:avLst/>
          <a:gdLst/>
          <a:ahLst/>
          <a:cxnLst/>
          <a:rect l="0" t="0" r="0" b="0"/>
          <a:pathLst>
            <a:path>
              <a:moveTo>
                <a:pt x="2598814" y="0"/>
              </a:moveTo>
              <a:lnTo>
                <a:pt x="2598814" y="382840"/>
              </a:lnTo>
              <a:lnTo>
                <a:pt x="0" y="382840"/>
              </a:lnTo>
              <a:lnTo>
                <a:pt x="0" y="76568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43FC2-A549-48E5-B783-1D119C46981F}">
      <dsp:nvSpPr>
        <dsp:cNvPr id="0" name=""/>
        <dsp:cNvSpPr/>
      </dsp:nvSpPr>
      <dsp:spPr>
        <a:xfrm>
          <a:off x="3549048" y="3907"/>
          <a:ext cx="3646103" cy="1823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For a Non – Resident, to claim the benefit of Tax Treaty</a:t>
          </a:r>
          <a:endParaRPr lang="en-IN" sz="1800" kern="1200" dirty="0"/>
        </a:p>
      </dsp:txBody>
      <dsp:txXfrm>
        <a:off x="3549048" y="3907"/>
        <a:ext cx="3646103" cy="1823051"/>
      </dsp:txXfrm>
    </dsp:sp>
    <dsp:sp modelId="{205AAAFC-B485-46BD-A281-25F304B84E29}">
      <dsp:nvSpPr>
        <dsp:cNvPr id="0" name=""/>
        <dsp:cNvSpPr/>
      </dsp:nvSpPr>
      <dsp:spPr>
        <a:xfrm>
          <a:off x="657196" y="2592640"/>
          <a:ext cx="4232177" cy="1823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 certificate of his being a resident in any country outside India or specified territory outside India, is obtained by him from the Government of that country or specified territory [Section 90(4)] </a:t>
          </a:r>
        </a:p>
        <a:p>
          <a:pPr marL="0" lvl="0" indent="0" algn="ctr" defTabSz="800100">
            <a:lnSpc>
              <a:spcPct val="90000"/>
            </a:lnSpc>
            <a:spcBef>
              <a:spcPct val="0"/>
            </a:spcBef>
            <a:spcAft>
              <a:spcPct val="35000"/>
            </a:spcAft>
            <a:buNone/>
          </a:pPr>
          <a:r>
            <a:rPr lang="en-US" sz="1800" kern="1200" dirty="0"/>
            <a:t>(</a:t>
          </a:r>
          <a:r>
            <a:rPr lang="en-US" sz="1800" b="1" kern="1200" dirty="0"/>
            <a:t>Tax Residency Certificate</a:t>
          </a:r>
          <a:r>
            <a:rPr lang="en-US" sz="1800" kern="1200" dirty="0"/>
            <a:t>)</a:t>
          </a:r>
          <a:endParaRPr lang="en-IN" sz="1800" kern="1200" dirty="0"/>
        </a:p>
      </dsp:txBody>
      <dsp:txXfrm>
        <a:off x="657196" y="2592640"/>
        <a:ext cx="4232177" cy="1823051"/>
      </dsp:txXfrm>
    </dsp:sp>
    <dsp:sp modelId="{946F549A-7F7A-4B08-9E48-D9443AE0CDD2}">
      <dsp:nvSpPr>
        <dsp:cNvPr id="0" name=""/>
        <dsp:cNvSpPr/>
      </dsp:nvSpPr>
      <dsp:spPr>
        <a:xfrm>
          <a:off x="5655055" y="2592640"/>
          <a:ext cx="4431947" cy="1823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Assessee shall also provide information in </a:t>
          </a:r>
          <a:r>
            <a:rPr lang="en-US" sz="1800" b="1" kern="1200" dirty="0"/>
            <a:t>Form No. 10F </a:t>
          </a:r>
          <a:r>
            <a:rPr lang="en-US" sz="1800" kern="1200" dirty="0"/>
            <a:t>[Section 90(4)]</a:t>
          </a:r>
          <a:endParaRPr lang="en-US" sz="1800" b="1" kern="1200" dirty="0"/>
        </a:p>
        <a:p>
          <a:pPr marL="0" lvl="0" indent="0" algn="ctr" defTabSz="800100">
            <a:lnSpc>
              <a:spcPct val="90000"/>
            </a:lnSpc>
            <a:spcBef>
              <a:spcPct val="0"/>
            </a:spcBef>
            <a:spcAft>
              <a:spcPct val="35000"/>
            </a:spcAft>
            <a:buNone/>
          </a:pPr>
          <a:r>
            <a:rPr lang="en-US" sz="1800" kern="1200" dirty="0"/>
            <a:t>(Rule 21AB)</a:t>
          </a:r>
          <a:endParaRPr lang="en-IN" sz="1800" kern="1200" dirty="0"/>
        </a:p>
      </dsp:txBody>
      <dsp:txXfrm>
        <a:off x="5655055" y="2592640"/>
        <a:ext cx="4431947" cy="18230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267CA-A73C-4204-A380-66DD542FCF3F}">
      <dsp:nvSpPr>
        <dsp:cNvPr id="0" name=""/>
        <dsp:cNvSpPr/>
      </dsp:nvSpPr>
      <dsp:spPr>
        <a:xfrm>
          <a:off x="157602" y="594944"/>
          <a:ext cx="10008371" cy="32297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08EBE-1555-4A98-92B5-6204CF626EA4}">
      <dsp:nvSpPr>
        <dsp:cNvPr id="0" name=""/>
        <dsp:cNvSpPr/>
      </dsp:nvSpPr>
      <dsp:spPr>
        <a:xfrm>
          <a:off x="5166" y="1325880"/>
          <a:ext cx="2485118" cy="1767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salaries, wages and other similar remuneration derived by a </a:t>
          </a:r>
          <a:r>
            <a:rPr lang="en-US" sz="1800" b="1" u="sng" kern="1200" dirty="0"/>
            <a:t>resident of Kuwait</a:t>
          </a:r>
          <a:endParaRPr lang="en-IN" sz="1800" b="1" u="sng" kern="1200" dirty="0"/>
        </a:p>
      </dsp:txBody>
      <dsp:txXfrm>
        <a:off x="91465" y="1412179"/>
        <a:ext cx="2312520" cy="1595242"/>
      </dsp:txXfrm>
    </dsp:sp>
    <dsp:sp modelId="{0C4C9089-7C96-4A5F-8B25-1F9DE4527D59}">
      <dsp:nvSpPr>
        <dsp:cNvPr id="0" name=""/>
        <dsp:cNvSpPr/>
      </dsp:nvSpPr>
      <dsp:spPr>
        <a:xfrm>
          <a:off x="2614541" y="1325880"/>
          <a:ext cx="2485118" cy="1767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 respect of </a:t>
          </a:r>
          <a:r>
            <a:rPr lang="en-US" sz="1800" b="1" kern="1200" dirty="0"/>
            <a:t>an employment</a:t>
          </a:r>
          <a:endParaRPr lang="en-IN" sz="1800" b="1" kern="1200" dirty="0"/>
        </a:p>
      </dsp:txBody>
      <dsp:txXfrm>
        <a:off x="2700840" y="1412179"/>
        <a:ext cx="2312520" cy="1595242"/>
      </dsp:txXfrm>
    </dsp:sp>
    <dsp:sp modelId="{A98F02FD-47BE-4750-B1E2-757396A9B142}">
      <dsp:nvSpPr>
        <dsp:cNvPr id="0" name=""/>
        <dsp:cNvSpPr/>
      </dsp:nvSpPr>
      <dsp:spPr>
        <a:xfrm>
          <a:off x="5223915" y="1325880"/>
          <a:ext cx="2485118" cy="1767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shall be taxable only in Kuwait</a:t>
          </a:r>
          <a:r>
            <a:rPr lang="en-US" sz="1800" kern="1200" dirty="0"/>
            <a:t> unless the employment is exercised in India </a:t>
          </a:r>
          <a:endParaRPr lang="en-IN" sz="1800" kern="1200" dirty="0"/>
        </a:p>
      </dsp:txBody>
      <dsp:txXfrm>
        <a:off x="5310214" y="1412179"/>
        <a:ext cx="2312520" cy="1595242"/>
      </dsp:txXfrm>
    </dsp:sp>
    <dsp:sp modelId="{BC63A3D1-E0FF-476F-B890-96305F054363}">
      <dsp:nvSpPr>
        <dsp:cNvPr id="0" name=""/>
        <dsp:cNvSpPr/>
      </dsp:nvSpPr>
      <dsp:spPr>
        <a:xfrm>
          <a:off x="7833290" y="1325880"/>
          <a:ext cx="2485118" cy="1767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If the </a:t>
          </a:r>
          <a:r>
            <a:rPr lang="en-US" sz="1800" b="1" i="0" kern="1200" dirty="0"/>
            <a:t>employment is so exercised</a:t>
          </a:r>
          <a:r>
            <a:rPr lang="en-US" sz="1800" b="0" i="0" kern="1200" dirty="0"/>
            <a:t>, such remuneration as is derived therefrom </a:t>
          </a:r>
          <a:r>
            <a:rPr lang="en-US" sz="1800" b="1" i="0" u="sng" kern="1200" dirty="0"/>
            <a:t>may be taxed</a:t>
          </a:r>
          <a:r>
            <a:rPr lang="en-US" sz="1800" b="0" i="0" kern="1200" dirty="0"/>
            <a:t> in that </a:t>
          </a:r>
          <a:r>
            <a:rPr lang="en-US" sz="1800" b="1" i="0" u="sng" kern="1200" dirty="0"/>
            <a:t>India</a:t>
          </a:r>
          <a:endParaRPr lang="en-IN" sz="1800" b="1" u="sng" kern="1200" dirty="0"/>
        </a:p>
      </dsp:txBody>
      <dsp:txXfrm>
        <a:off x="7919589" y="1412179"/>
        <a:ext cx="2312520" cy="15952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3BF02-0A19-4196-985E-93114BD36FC9}">
      <dsp:nvSpPr>
        <dsp:cNvPr id="0" name=""/>
        <dsp:cNvSpPr/>
      </dsp:nvSpPr>
      <dsp:spPr>
        <a:xfrm>
          <a:off x="5257800" y="1448665"/>
          <a:ext cx="3504711" cy="609227"/>
        </a:xfrm>
        <a:custGeom>
          <a:avLst/>
          <a:gdLst/>
          <a:ahLst/>
          <a:cxnLst/>
          <a:rect l="0" t="0" r="0" b="0"/>
          <a:pathLst>
            <a:path>
              <a:moveTo>
                <a:pt x="0" y="0"/>
              </a:moveTo>
              <a:lnTo>
                <a:pt x="0" y="305292"/>
              </a:lnTo>
              <a:lnTo>
                <a:pt x="3504711" y="305292"/>
              </a:lnTo>
              <a:lnTo>
                <a:pt x="3504711" y="6092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E680C8-6121-4AA2-A360-69F46BDD3E2F}">
      <dsp:nvSpPr>
        <dsp:cNvPr id="0" name=""/>
        <dsp:cNvSpPr/>
      </dsp:nvSpPr>
      <dsp:spPr>
        <a:xfrm>
          <a:off x="5212080" y="1448665"/>
          <a:ext cx="91440" cy="607868"/>
        </a:xfrm>
        <a:custGeom>
          <a:avLst/>
          <a:gdLst/>
          <a:ahLst/>
          <a:cxnLst/>
          <a:rect l="0" t="0" r="0" b="0"/>
          <a:pathLst>
            <a:path>
              <a:moveTo>
                <a:pt x="45720" y="0"/>
              </a:moveTo>
              <a:lnTo>
                <a:pt x="45720" y="60786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86C05-5C6D-4714-BF8B-3875802AC7A9}">
      <dsp:nvSpPr>
        <dsp:cNvPr id="0" name=""/>
        <dsp:cNvSpPr/>
      </dsp:nvSpPr>
      <dsp:spPr>
        <a:xfrm>
          <a:off x="1755317" y="1448665"/>
          <a:ext cx="3502482" cy="607868"/>
        </a:xfrm>
        <a:custGeom>
          <a:avLst/>
          <a:gdLst/>
          <a:ahLst/>
          <a:cxnLst/>
          <a:rect l="0" t="0" r="0" b="0"/>
          <a:pathLst>
            <a:path>
              <a:moveTo>
                <a:pt x="3502482" y="0"/>
              </a:moveTo>
              <a:lnTo>
                <a:pt x="3502482" y="303934"/>
              </a:lnTo>
              <a:lnTo>
                <a:pt x="0" y="303934"/>
              </a:lnTo>
              <a:lnTo>
                <a:pt x="0" y="60786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1D4F8-22A6-4182-8218-44602CA2ECB9}">
      <dsp:nvSpPr>
        <dsp:cNvPr id="0" name=""/>
        <dsp:cNvSpPr/>
      </dsp:nvSpPr>
      <dsp:spPr>
        <a:xfrm>
          <a:off x="3810492" y="1358"/>
          <a:ext cx="2894614" cy="1447307"/>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-Resident of Kuwait</a:t>
          </a:r>
        </a:p>
        <a:p>
          <a:pPr marL="0" lvl="0" indent="0" algn="ctr" defTabSz="755650">
            <a:lnSpc>
              <a:spcPct val="90000"/>
            </a:lnSpc>
            <a:spcBef>
              <a:spcPct val="0"/>
            </a:spcBef>
            <a:spcAft>
              <a:spcPct val="35000"/>
            </a:spcAft>
            <a:buNone/>
          </a:pPr>
          <a:r>
            <a:rPr lang="en-US" sz="1700" kern="1200" dirty="0"/>
            <a:t> -Exercised employment in India </a:t>
          </a:r>
        </a:p>
        <a:p>
          <a:pPr marL="0" lvl="0" indent="0" algn="ctr" defTabSz="755650">
            <a:lnSpc>
              <a:spcPct val="90000"/>
            </a:lnSpc>
            <a:spcBef>
              <a:spcPct val="0"/>
            </a:spcBef>
            <a:spcAft>
              <a:spcPct val="35000"/>
            </a:spcAft>
            <a:buNone/>
          </a:pPr>
          <a:r>
            <a:rPr lang="en-US" sz="1700" kern="1200" dirty="0"/>
            <a:t>-Salary taxable only in Kuwait, if </a:t>
          </a:r>
        </a:p>
      </dsp:txBody>
      <dsp:txXfrm>
        <a:off x="3810492" y="1358"/>
        <a:ext cx="2894614" cy="1447307"/>
      </dsp:txXfrm>
    </dsp:sp>
    <dsp:sp modelId="{148EE73B-17AF-45E6-9A33-63014A19BDE2}">
      <dsp:nvSpPr>
        <dsp:cNvPr id="0" name=""/>
        <dsp:cNvSpPr/>
      </dsp:nvSpPr>
      <dsp:spPr>
        <a:xfrm>
          <a:off x="308010" y="2056534"/>
          <a:ext cx="2894614" cy="1447307"/>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0000"/>
              </a:solidFill>
            </a:rPr>
            <a:t>Present in India</a:t>
          </a:r>
          <a:r>
            <a:rPr lang="en-US" sz="1700" kern="1200" dirty="0"/>
            <a:t> for a period or periods </a:t>
          </a:r>
          <a:r>
            <a:rPr lang="en-US" sz="1700" b="1" kern="1200" dirty="0">
              <a:solidFill>
                <a:srgbClr val="FF0000"/>
              </a:solidFill>
            </a:rPr>
            <a:t>not exceeding in the aggregate 183 days</a:t>
          </a:r>
          <a:r>
            <a:rPr lang="en-US" sz="1700" kern="1200" dirty="0"/>
            <a:t> in any twelve month period commencing or ending in the fiscal year concerned</a:t>
          </a:r>
          <a:endParaRPr lang="en-IN" sz="1700" kern="1200" dirty="0"/>
        </a:p>
      </dsp:txBody>
      <dsp:txXfrm>
        <a:off x="308010" y="2056534"/>
        <a:ext cx="2894614" cy="1447307"/>
      </dsp:txXfrm>
    </dsp:sp>
    <dsp:sp modelId="{C22171C2-69B6-4891-8BBF-7D2DE8DF0331}">
      <dsp:nvSpPr>
        <dsp:cNvPr id="0" name=""/>
        <dsp:cNvSpPr/>
      </dsp:nvSpPr>
      <dsp:spPr>
        <a:xfrm>
          <a:off x="3810492" y="2056534"/>
          <a:ext cx="2894614" cy="1447307"/>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remuneration is paid by, or on behalf of, </a:t>
          </a:r>
          <a:r>
            <a:rPr lang="en-US" sz="1700" b="1" kern="1200" dirty="0">
              <a:solidFill>
                <a:srgbClr val="FF0000"/>
              </a:solidFill>
            </a:rPr>
            <a:t>an employer who is not a resident</a:t>
          </a:r>
          <a:r>
            <a:rPr lang="en-US" sz="1700" kern="1200" dirty="0">
              <a:solidFill>
                <a:srgbClr val="FF0000"/>
              </a:solidFill>
            </a:rPr>
            <a:t> </a:t>
          </a:r>
          <a:r>
            <a:rPr lang="en-US" sz="1700" kern="1200" dirty="0"/>
            <a:t>of India</a:t>
          </a:r>
          <a:endParaRPr lang="en-IN" sz="1700" kern="1200" dirty="0"/>
        </a:p>
      </dsp:txBody>
      <dsp:txXfrm>
        <a:off x="3810492" y="2056534"/>
        <a:ext cx="2894614" cy="1447307"/>
      </dsp:txXfrm>
    </dsp:sp>
    <dsp:sp modelId="{5011F8D9-0AC4-48B8-A242-4DD53C7E3FF4}">
      <dsp:nvSpPr>
        <dsp:cNvPr id="0" name=""/>
        <dsp:cNvSpPr/>
      </dsp:nvSpPr>
      <dsp:spPr>
        <a:xfrm>
          <a:off x="7315204" y="2057892"/>
          <a:ext cx="2894614" cy="1447307"/>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the remuneration is </a:t>
          </a:r>
          <a:r>
            <a:rPr lang="en-US" sz="1700" b="1" kern="1200" dirty="0">
              <a:solidFill>
                <a:srgbClr val="FF0000"/>
              </a:solidFill>
            </a:rPr>
            <a:t>not borne by a permanent establishment or a fixed base</a:t>
          </a:r>
          <a:r>
            <a:rPr lang="en-US" sz="1700" kern="1200" dirty="0"/>
            <a:t> which the employer has in India.</a:t>
          </a:r>
          <a:endParaRPr lang="en-IN" sz="1700" kern="1200" dirty="0"/>
        </a:p>
      </dsp:txBody>
      <dsp:txXfrm>
        <a:off x="7315204" y="2057892"/>
        <a:ext cx="2894614" cy="14473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7B9C0-6E76-4821-8B7C-7A68E996BBC7}">
      <dsp:nvSpPr>
        <dsp:cNvPr id="0" name=""/>
        <dsp:cNvSpPr/>
      </dsp:nvSpPr>
      <dsp:spPr>
        <a:xfrm>
          <a:off x="7640698" y="3904953"/>
          <a:ext cx="436512" cy="1350731"/>
        </a:xfrm>
        <a:custGeom>
          <a:avLst/>
          <a:gdLst/>
          <a:ahLst/>
          <a:cxnLst/>
          <a:rect l="0" t="0" r="0" b="0"/>
          <a:pathLst>
            <a:path>
              <a:moveTo>
                <a:pt x="0" y="0"/>
              </a:moveTo>
              <a:lnTo>
                <a:pt x="0" y="1350731"/>
              </a:lnTo>
              <a:lnTo>
                <a:pt x="436512" y="1350731"/>
              </a:lnTo>
            </a:path>
          </a:pathLst>
        </a:custGeom>
        <a:noFill/>
        <a:ln w="127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7E8450-8CD1-41A6-8543-2B1312EADF4B}">
      <dsp:nvSpPr>
        <dsp:cNvPr id="0" name=""/>
        <dsp:cNvSpPr/>
      </dsp:nvSpPr>
      <dsp:spPr>
        <a:xfrm>
          <a:off x="5270147" y="1367358"/>
          <a:ext cx="3457283" cy="577240"/>
        </a:xfrm>
        <a:custGeom>
          <a:avLst/>
          <a:gdLst/>
          <a:ahLst/>
          <a:cxnLst/>
          <a:rect l="0" t="0" r="0" b="0"/>
          <a:pathLst>
            <a:path>
              <a:moveTo>
                <a:pt x="0" y="0"/>
              </a:moveTo>
              <a:lnTo>
                <a:pt x="0" y="290095"/>
              </a:lnTo>
              <a:lnTo>
                <a:pt x="3457283" y="290095"/>
              </a:lnTo>
              <a:lnTo>
                <a:pt x="3457283" y="577240"/>
              </a:lnTo>
            </a:path>
          </a:pathLst>
        </a:custGeom>
        <a:noFill/>
        <a:ln w="12700"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F25BF7-F7F7-4DEB-9138-CA1428773456}">
      <dsp:nvSpPr>
        <dsp:cNvPr id="0" name=""/>
        <dsp:cNvSpPr/>
      </dsp:nvSpPr>
      <dsp:spPr>
        <a:xfrm>
          <a:off x="4036919" y="3959401"/>
          <a:ext cx="484497" cy="1297568"/>
        </a:xfrm>
        <a:custGeom>
          <a:avLst/>
          <a:gdLst/>
          <a:ahLst/>
          <a:cxnLst/>
          <a:rect l="0" t="0" r="0" b="0"/>
          <a:pathLst>
            <a:path>
              <a:moveTo>
                <a:pt x="0" y="0"/>
              </a:moveTo>
              <a:lnTo>
                <a:pt x="0" y="1297568"/>
              </a:lnTo>
              <a:lnTo>
                <a:pt x="484497" y="1297568"/>
              </a:lnTo>
            </a:path>
          </a:pathLst>
        </a:custGeom>
        <a:noFill/>
        <a:ln w="127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D3E9A0-8A71-4350-BBF7-01F242449B29}">
      <dsp:nvSpPr>
        <dsp:cNvPr id="0" name=""/>
        <dsp:cNvSpPr/>
      </dsp:nvSpPr>
      <dsp:spPr>
        <a:xfrm>
          <a:off x="5203630" y="1367358"/>
          <a:ext cx="91440" cy="537642"/>
        </a:xfrm>
        <a:custGeom>
          <a:avLst/>
          <a:gdLst/>
          <a:ahLst/>
          <a:cxnLst/>
          <a:rect l="0" t="0" r="0" b="0"/>
          <a:pathLst>
            <a:path>
              <a:moveTo>
                <a:pt x="66517" y="0"/>
              </a:moveTo>
              <a:lnTo>
                <a:pt x="66517" y="250496"/>
              </a:lnTo>
              <a:lnTo>
                <a:pt x="45720" y="250496"/>
              </a:lnTo>
              <a:lnTo>
                <a:pt x="45720" y="537642"/>
              </a:lnTo>
            </a:path>
          </a:pathLst>
        </a:custGeom>
        <a:noFill/>
        <a:ln w="12700"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AC80CE-7C89-4EEE-8B04-040A55CE530E}">
      <dsp:nvSpPr>
        <dsp:cNvPr id="0" name=""/>
        <dsp:cNvSpPr/>
      </dsp:nvSpPr>
      <dsp:spPr>
        <a:xfrm>
          <a:off x="695549" y="3901043"/>
          <a:ext cx="371250" cy="1354641"/>
        </a:xfrm>
        <a:custGeom>
          <a:avLst/>
          <a:gdLst/>
          <a:ahLst/>
          <a:cxnLst/>
          <a:rect l="0" t="0" r="0" b="0"/>
          <a:pathLst>
            <a:path>
              <a:moveTo>
                <a:pt x="0" y="0"/>
              </a:moveTo>
              <a:lnTo>
                <a:pt x="0" y="1354641"/>
              </a:lnTo>
              <a:lnTo>
                <a:pt x="371250" y="1354641"/>
              </a:lnTo>
            </a:path>
          </a:pathLst>
        </a:custGeom>
        <a:noFill/>
        <a:ln w="127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877BE7D-03EC-4EE9-9E0B-8BC594FA428A}">
      <dsp:nvSpPr>
        <dsp:cNvPr id="0" name=""/>
        <dsp:cNvSpPr/>
      </dsp:nvSpPr>
      <dsp:spPr>
        <a:xfrm>
          <a:off x="1803908" y="1367358"/>
          <a:ext cx="3466239" cy="577240"/>
        </a:xfrm>
        <a:custGeom>
          <a:avLst/>
          <a:gdLst/>
          <a:ahLst/>
          <a:cxnLst/>
          <a:rect l="0" t="0" r="0" b="0"/>
          <a:pathLst>
            <a:path>
              <a:moveTo>
                <a:pt x="3466239" y="0"/>
              </a:moveTo>
              <a:lnTo>
                <a:pt x="3466239" y="290095"/>
              </a:lnTo>
              <a:lnTo>
                <a:pt x="0" y="290095"/>
              </a:lnTo>
              <a:lnTo>
                <a:pt x="0" y="577240"/>
              </a:lnTo>
            </a:path>
          </a:pathLst>
        </a:custGeom>
        <a:noFill/>
        <a:ln w="12700"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3A4F30-4544-486A-97EF-065D4C4118F1}">
      <dsp:nvSpPr>
        <dsp:cNvPr id="0" name=""/>
        <dsp:cNvSpPr/>
      </dsp:nvSpPr>
      <dsp:spPr>
        <a:xfrm>
          <a:off x="3902789" y="0"/>
          <a:ext cx="2734716" cy="136735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Taxation of LTCG in the hands of Non-Residents </a:t>
          </a:r>
          <a:r>
            <a:rPr lang="en-US" sz="1400" b="1" kern="1200" baseline="0" dirty="0">
              <a:solidFill>
                <a:srgbClr val="FF0000"/>
              </a:solidFill>
            </a:rPr>
            <a:t>Section 112(1)(c) &amp; 112A</a:t>
          </a:r>
          <a:endParaRPr lang="en-IN" sz="1400" b="1" kern="1200" baseline="0" dirty="0">
            <a:solidFill>
              <a:srgbClr val="FF0000"/>
            </a:solidFill>
          </a:endParaRPr>
        </a:p>
      </dsp:txBody>
      <dsp:txXfrm>
        <a:off x="3902789" y="0"/>
        <a:ext cx="2734716" cy="1367358"/>
      </dsp:txXfrm>
    </dsp:sp>
    <dsp:sp modelId="{4367194B-286F-46FA-9CC9-33B6CB5B6112}">
      <dsp:nvSpPr>
        <dsp:cNvPr id="0" name=""/>
        <dsp:cNvSpPr/>
      </dsp:nvSpPr>
      <dsp:spPr>
        <a:xfrm>
          <a:off x="418459" y="1944599"/>
          <a:ext cx="2770897" cy="1956443"/>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LTCG arising from the transfer of </a:t>
          </a:r>
          <a:r>
            <a:rPr lang="en-US" sz="1400" b="1" kern="1200" baseline="0" dirty="0">
              <a:solidFill>
                <a:srgbClr val="FF0000"/>
              </a:solidFill>
            </a:rPr>
            <a:t>unlisted securities</a:t>
          </a:r>
          <a:r>
            <a:rPr lang="en-US" sz="1400" b="1" kern="1200" dirty="0"/>
            <a:t> or shares of a company not being a company in which the public are substantially interested</a:t>
          </a:r>
          <a:endParaRPr lang="en-IN" sz="1400" b="1" kern="1200" dirty="0"/>
        </a:p>
      </dsp:txBody>
      <dsp:txXfrm>
        <a:off x="418459" y="1944599"/>
        <a:ext cx="2770897" cy="1956443"/>
      </dsp:txXfrm>
    </dsp:sp>
    <dsp:sp modelId="{63A648EC-1976-4B42-A705-A9A0152E831C}">
      <dsp:nvSpPr>
        <dsp:cNvPr id="0" name=""/>
        <dsp:cNvSpPr/>
      </dsp:nvSpPr>
      <dsp:spPr>
        <a:xfrm>
          <a:off x="1066799" y="4572005"/>
          <a:ext cx="2734716" cy="136735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At </a:t>
          </a:r>
          <a:r>
            <a:rPr lang="en-US" sz="1400" b="1" kern="1200" baseline="0" dirty="0">
              <a:solidFill>
                <a:srgbClr val="FF0000"/>
              </a:solidFill>
            </a:rPr>
            <a:t>10% or 12.5% (if transferred on or after 23</a:t>
          </a:r>
          <a:r>
            <a:rPr lang="en-US" sz="1400" b="1" kern="1200" baseline="30000" dirty="0">
              <a:solidFill>
                <a:srgbClr val="FF0000"/>
              </a:solidFill>
            </a:rPr>
            <a:t>rd</a:t>
          </a:r>
          <a:r>
            <a:rPr lang="en-US" sz="1400" b="1" kern="1200" baseline="0" dirty="0">
              <a:solidFill>
                <a:srgbClr val="FF0000"/>
              </a:solidFill>
            </a:rPr>
            <a:t> July 2024)</a:t>
          </a:r>
        </a:p>
        <a:p>
          <a:pPr marL="0" lvl="0" indent="0" algn="ctr" defTabSz="622300">
            <a:lnSpc>
              <a:spcPct val="90000"/>
            </a:lnSpc>
            <a:spcBef>
              <a:spcPct val="0"/>
            </a:spcBef>
            <a:spcAft>
              <a:spcPct val="35000"/>
            </a:spcAft>
            <a:buNone/>
          </a:pPr>
          <a:r>
            <a:rPr lang="en-US" sz="1400" b="1" kern="1200" baseline="0" dirty="0">
              <a:solidFill>
                <a:srgbClr val="FF0000"/>
              </a:solidFill>
            </a:rPr>
            <a:t>(both without indexation)</a:t>
          </a:r>
        </a:p>
        <a:p>
          <a:pPr marL="0" lvl="0" indent="0" algn="ctr" defTabSz="622300">
            <a:lnSpc>
              <a:spcPct val="90000"/>
            </a:lnSpc>
            <a:spcBef>
              <a:spcPct val="0"/>
            </a:spcBef>
            <a:spcAft>
              <a:spcPct val="35000"/>
            </a:spcAft>
            <a:buNone/>
          </a:pPr>
          <a:r>
            <a:rPr lang="en-US" sz="1400" kern="1200" dirty="0"/>
            <a:t>(</a:t>
          </a:r>
          <a:r>
            <a:rPr lang="en-US" sz="1400" kern="1200" dirty="0" err="1"/>
            <a:t>i.e</a:t>
          </a:r>
          <a:r>
            <a:rPr lang="en-US" sz="1400" kern="1200" dirty="0"/>
            <a:t> without giving effect to First and second proviso of section 48)</a:t>
          </a:r>
          <a:endParaRPr lang="en-IN" sz="1400" kern="1200" dirty="0"/>
        </a:p>
      </dsp:txBody>
      <dsp:txXfrm>
        <a:off x="1066799" y="4572005"/>
        <a:ext cx="2734716" cy="1367358"/>
      </dsp:txXfrm>
    </dsp:sp>
    <dsp:sp modelId="{0196A9A5-459D-40F2-91FF-4351A010E3F6}">
      <dsp:nvSpPr>
        <dsp:cNvPr id="0" name=""/>
        <dsp:cNvSpPr/>
      </dsp:nvSpPr>
      <dsp:spPr>
        <a:xfrm>
          <a:off x="3733811" y="1905000"/>
          <a:ext cx="3031078" cy="2054401"/>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LTCG arising from sale of</a:t>
          </a:r>
        </a:p>
        <a:p>
          <a:pPr marL="0" lvl="0" indent="0" algn="ctr" defTabSz="622300">
            <a:lnSpc>
              <a:spcPct val="90000"/>
            </a:lnSpc>
            <a:spcBef>
              <a:spcPct val="0"/>
            </a:spcBef>
            <a:spcAft>
              <a:spcPct val="35000"/>
            </a:spcAft>
            <a:buNone/>
          </a:pPr>
          <a:r>
            <a:rPr lang="en-US" sz="1400" kern="1200" dirty="0"/>
            <a:t>(</a:t>
          </a:r>
          <a:r>
            <a:rPr lang="en-US" sz="1400" kern="1200" dirty="0" err="1"/>
            <a:t>i</a:t>
          </a:r>
          <a:r>
            <a:rPr lang="en-US" sz="1400" kern="1200" dirty="0"/>
            <a:t>) </a:t>
          </a:r>
          <a:r>
            <a:rPr lang="en-US" sz="1400" b="1" kern="1200" dirty="0"/>
            <a:t>equity share</a:t>
          </a:r>
          <a:r>
            <a:rPr lang="en-US" sz="1400" kern="1200" dirty="0"/>
            <a:t> in a company</a:t>
          </a:r>
        </a:p>
        <a:p>
          <a:pPr marL="0" lvl="0" indent="0" algn="ctr" defTabSz="622300">
            <a:lnSpc>
              <a:spcPct val="90000"/>
            </a:lnSpc>
            <a:spcBef>
              <a:spcPct val="0"/>
            </a:spcBef>
            <a:spcAft>
              <a:spcPct val="35000"/>
            </a:spcAft>
            <a:buNone/>
          </a:pPr>
          <a:r>
            <a:rPr lang="en-US" sz="1400" kern="1200" dirty="0"/>
            <a:t>(STT Paid on sale and Purchase)</a:t>
          </a:r>
        </a:p>
        <a:p>
          <a:pPr marL="0" lvl="0" indent="0" algn="ctr" defTabSz="622300">
            <a:lnSpc>
              <a:spcPct val="90000"/>
            </a:lnSpc>
            <a:spcBef>
              <a:spcPct val="0"/>
            </a:spcBef>
            <a:spcAft>
              <a:spcPct val="35000"/>
            </a:spcAft>
            <a:buNone/>
          </a:pPr>
          <a:r>
            <a:rPr lang="en-US" sz="1400" kern="1200" dirty="0"/>
            <a:t>(ii) </a:t>
          </a:r>
          <a:r>
            <a:rPr lang="en-US" sz="1400" b="1" kern="1200" dirty="0"/>
            <a:t>a unit of an equity oriented fund</a:t>
          </a:r>
          <a:r>
            <a:rPr lang="en-US" sz="1400" kern="1200" dirty="0"/>
            <a:t> (STT paid on sale)</a:t>
          </a:r>
        </a:p>
        <a:p>
          <a:pPr marL="0" lvl="0" indent="0" algn="ctr" defTabSz="622300">
            <a:lnSpc>
              <a:spcPct val="90000"/>
            </a:lnSpc>
            <a:spcBef>
              <a:spcPct val="0"/>
            </a:spcBef>
            <a:spcAft>
              <a:spcPct val="35000"/>
            </a:spcAft>
            <a:buNone/>
          </a:pPr>
          <a:r>
            <a:rPr lang="en-US" sz="1400" kern="1200" dirty="0"/>
            <a:t>(iii) </a:t>
          </a:r>
          <a:r>
            <a:rPr lang="en-US" sz="1400" b="1" kern="1200" dirty="0"/>
            <a:t>a unit of a business trust</a:t>
          </a:r>
        </a:p>
        <a:p>
          <a:pPr marL="0" lvl="0" indent="0" algn="ctr" defTabSz="622300">
            <a:lnSpc>
              <a:spcPct val="90000"/>
            </a:lnSpc>
            <a:spcBef>
              <a:spcPct val="0"/>
            </a:spcBef>
            <a:spcAft>
              <a:spcPct val="35000"/>
            </a:spcAft>
            <a:buNone/>
          </a:pPr>
          <a:r>
            <a:rPr lang="en-US" sz="1400" kern="1200" dirty="0"/>
            <a:t>(STT Paid on sale)</a:t>
          </a:r>
        </a:p>
      </dsp:txBody>
      <dsp:txXfrm>
        <a:off x="3733811" y="1905000"/>
        <a:ext cx="3031078" cy="2054401"/>
      </dsp:txXfrm>
    </dsp:sp>
    <dsp:sp modelId="{1BDC105F-0A4C-4570-8DE4-F502C8DA206D}">
      <dsp:nvSpPr>
        <dsp:cNvPr id="0" name=""/>
        <dsp:cNvSpPr/>
      </dsp:nvSpPr>
      <dsp:spPr>
        <a:xfrm>
          <a:off x="4521416" y="4573291"/>
          <a:ext cx="2734716" cy="136735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At </a:t>
          </a:r>
          <a:r>
            <a:rPr lang="en-US" sz="1400" b="1" kern="1200" dirty="0">
              <a:solidFill>
                <a:srgbClr val="FF0000"/>
              </a:solidFill>
            </a:rPr>
            <a:t>10% or 12.5% </a:t>
          </a:r>
          <a:r>
            <a:rPr lang="en-US" sz="1400" b="1" kern="1200" baseline="0" dirty="0">
              <a:solidFill>
                <a:srgbClr val="FF0000"/>
              </a:solidFill>
            </a:rPr>
            <a:t>(if transferred on or after 23</a:t>
          </a:r>
          <a:r>
            <a:rPr lang="en-US" sz="1400" b="1" kern="1200" baseline="30000" dirty="0">
              <a:solidFill>
                <a:srgbClr val="FF0000"/>
              </a:solidFill>
            </a:rPr>
            <a:t>rd</a:t>
          </a:r>
          <a:r>
            <a:rPr lang="en-US" sz="1400" b="1" kern="1200" baseline="0" dirty="0">
              <a:solidFill>
                <a:srgbClr val="FF0000"/>
              </a:solidFill>
            </a:rPr>
            <a:t> July 2024) </a:t>
          </a:r>
        </a:p>
        <a:p>
          <a:pPr marL="0" lvl="0" indent="0" algn="ctr" defTabSz="622300">
            <a:lnSpc>
              <a:spcPct val="90000"/>
            </a:lnSpc>
            <a:spcBef>
              <a:spcPct val="0"/>
            </a:spcBef>
            <a:spcAft>
              <a:spcPct val="35000"/>
            </a:spcAft>
            <a:buNone/>
          </a:pPr>
          <a:r>
            <a:rPr lang="en-US" sz="1400" b="1" kern="1200" dirty="0">
              <a:solidFill>
                <a:srgbClr val="FF0000"/>
              </a:solidFill>
            </a:rPr>
            <a:t>(both without indexation)</a:t>
          </a:r>
        </a:p>
        <a:p>
          <a:pPr marL="0" lvl="0" indent="0" algn="ctr" defTabSz="622300">
            <a:lnSpc>
              <a:spcPct val="90000"/>
            </a:lnSpc>
            <a:spcBef>
              <a:spcPct val="0"/>
            </a:spcBef>
            <a:spcAft>
              <a:spcPct val="35000"/>
            </a:spcAft>
            <a:buNone/>
          </a:pPr>
          <a:r>
            <a:rPr lang="en-US" sz="1400" kern="1200" dirty="0"/>
            <a:t>(on capital gains in excess of ₹ 1,00,000 or ₹ 1,25,000, as the case may be)</a:t>
          </a:r>
          <a:endParaRPr lang="en-IN" sz="1400" kern="1200" dirty="0"/>
        </a:p>
      </dsp:txBody>
      <dsp:txXfrm>
        <a:off x="4521416" y="4573291"/>
        <a:ext cx="2734716" cy="1367358"/>
      </dsp:txXfrm>
    </dsp:sp>
    <dsp:sp modelId="{8C6C9820-31A6-4FB3-AAB8-BA763E8F9043}">
      <dsp:nvSpPr>
        <dsp:cNvPr id="0" name=""/>
        <dsp:cNvSpPr/>
      </dsp:nvSpPr>
      <dsp:spPr>
        <a:xfrm>
          <a:off x="7369015" y="1944599"/>
          <a:ext cx="2716831" cy="196035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Other Long term Capital Gains</a:t>
          </a:r>
          <a:endParaRPr lang="en-IN" sz="1400" kern="1200" dirty="0"/>
        </a:p>
      </dsp:txBody>
      <dsp:txXfrm>
        <a:off x="7369015" y="1944599"/>
        <a:ext cx="2716831" cy="1960354"/>
      </dsp:txXfrm>
    </dsp:sp>
    <dsp:sp modelId="{6A4C3996-3B22-4E18-80B1-59D37BCF5DEF}">
      <dsp:nvSpPr>
        <dsp:cNvPr id="0" name=""/>
        <dsp:cNvSpPr/>
      </dsp:nvSpPr>
      <dsp:spPr>
        <a:xfrm>
          <a:off x="8077211" y="4572005"/>
          <a:ext cx="2734716" cy="136735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At </a:t>
          </a:r>
          <a:r>
            <a:rPr lang="en-US" sz="1400" b="1" kern="1200" dirty="0">
              <a:solidFill>
                <a:srgbClr val="FF0000"/>
              </a:solidFill>
            </a:rPr>
            <a:t>20% (if transferred on or before 22</a:t>
          </a:r>
          <a:r>
            <a:rPr lang="en-US" sz="1400" b="1" kern="1200" baseline="30000" dirty="0">
              <a:solidFill>
                <a:srgbClr val="FF0000"/>
              </a:solidFill>
            </a:rPr>
            <a:t>nd</a:t>
          </a:r>
          <a:r>
            <a:rPr lang="en-US" sz="1400" b="1" kern="1200" dirty="0">
              <a:solidFill>
                <a:srgbClr val="FF0000"/>
              </a:solidFill>
            </a:rPr>
            <a:t> July 2024)  (with indexation) or </a:t>
          </a:r>
        </a:p>
        <a:p>
          <a:pPr marL="0" lvl="0" indent="0" algn="ctr" defTabSz="622300">
            <a:lnSpc>
              <a:spcPct val="90000"/>
            </a:lnSpc>
            <a:spcBef>
              <a:spcPct val="0"/>
            </a:spcBef>
            <a:spcAft>
              <a:spcPct val="35000"/>
            </a:spcAft>
            <a:buNone/>
          </a:pPr>
          <a:r>
            <a:rPr lang="en-US" sz="1400" b="1" kern="1200" dirty="0">
              <a:solidFill>
                <a:srgbClr val="FF0000"/>
              </a:solidFill>
            </a:rPr>
            <a:t>12.5% </a:t>
          </a:r>
          <a:r>
            <a:rPr lang="en-US" sz="1400" b="1" kern="1200" baseline="0" dirty="0">
              <a:solidFill>
                <a:srgbClr val="FF0000"/>
              </a:solidFill>
            </a:rPr>
            <a:t>(if transferred on or after 23</a:t>
          </a:r>
          <a:r>
            <a:rPr lang="en-US" sz="1400" b="1" kern="1200" baseline="30000" dirty="0">
              <a:solidFill>
                <a:srgbClr val="FF0000"/>
              </a:solidFill>
            </a:rPr>
            <a:t>rd</a:t>
          </a:r>
          <a:r>
            <a:rPr lang="en-US" sz="1400" b="1" kern="1200" baseline="0" dirty="0">
              <a:solidFill>
                <a:srgbClr val="FF0000"/>
              </a:solidFill>
            </a:rPr>
            <a:t> July 2024) </a:t>
          </a:r>
        </a:p>
        <a:p>
          <a:pPr marL="0" lvl="0" indent="0" algn="ctr" defTabSz="622300">
            <a:lnSpc>
              <a:spcPct val="90000"/>
            </a:lnSpc>
            <a:spcBef>
              <a:spcPct val="0"/>
            </a:spcBef>
            <a:spcAft>
              <a:spcPct val="35000"/>
            </a:spcAft>
            <a:buNone/>
          </a:pPr>
          <a:r>
            <a:rPr lang="en-US" sz="1400" b="1" kern="1200" dirty="0">
              <a:solidFill>
                <a:srgbClr val="FF0000"/>
              </a:solidFill>
            </a:rPr>
            <a:t>(without indexation)</a:t>
          </a:r>
          <a:endParaRPr lang="en-IN" sz="1400" kern="1200" dirty="0"/>
        </a:p>
      </dsp:txBody>
      <dsp:txXfrm>
        <a:off x="8077211" y="4572005"/>
        <a:ext cx="2734716" cy="13673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9B650-AEAE-4D1A-AB7B-45C4BB7B8974}" type="datetimeFigureOut">
              <a:rPr lang="en-IN" smtClean="0"/>
              <a:t>07-10-2024</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5D1C3C-6B8C-4EB9-9E1E-62DE8CD0C3EF}" type="slidenum">
              <a:rPr lang="en-IN" smtClean="0"/>
              <a:t>‹#›</a:t>
            </a:fld>
            <a:endParaRPr lang="en-IN"/>
          </a:p>
        </p:txBody>
      </p:sp>
    </p:spTree>
    <p:extLst>
      <p:ext uri="{BB962C8B-B14F-4D97-AF65-F5344CB8AC3E}">
        <p14:creationId xmlns:p14="http://schemas.microsoft.com/office/powerpoint/2010/main" val="192547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07th October 2024</a:t>
            </a:r>
          </a:p>
        </p:txBody>
      </p:sp>
      <p:sp>
        <p:nvSpPr>
          <p:cNvPr id="5" name="Footer Placeholder 4"/>
          <p:cNvSpPr>
            <a:spLocks noGrp="1"/>
          </p:cNvSpPr>
          <p:nvPr>
            <p:ph type="ftr" sz="quarter" idx="11"/>
          </p:nvPr>
        </p:nvSpPr>
        <p:spPr/>
        <p:txBody>
          <a:bodyPr/>
          <a:lstStyle/>
          <a:p>
            <a:r>
              <a:rPr lang="en-US"/>
              <a:t>SIRC - Chennai</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229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07th October 2024</a:t>
            </a:r>
          </a:p>
        </p:txBody>
      </p:sp>
      <p:sp>
        <p:nvSpPr>
          <p:cNvPr id="5" name="Footer Placeholder 4"/>
          <p:cNvSpPr>
            <a:spLocks noGrp="1"/>
          </p:cNvSpPr>
          <p:nvPr>
            <p:ph type="ftr" sz="quarter" idx="11"/>
          </p:nvPr>
        </p:nvSpPr>
        <p:spPr/>
        <p:txBody>
          <a:bodyPr/>
          <a:lstStyle/>
          <a:p>
            <a:r>
              <a:rPr lang="en-US"/>
              <a:t>SIRC - Chennai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217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07th October 2024</a:t>
            </a:r>
          </a:p>
        </p:txBody>
      </p:sp>
      <p:sp>
        <p:nvSpPr>
          <p:cNvPr id="5" name="Footer Placeholder 4"/>
          <p:cNvSpPr>
            <a:spLocks noGrp="1"/>
          </p:cNvSpPr>
          <p:nvPr>
            <p:ph type="ftr" sz="quarter" idx="11"/>
          </p:nvPr>
        </p:nvSpPr>
        <p:spPr/>
        <p:txBody>
          <a:bodyPr/>
          <a:lstStyle/>
          <a:p>
            <a:r>
              <a:rPr lang="en-US"/>
              <a:t>SIRC - Chennai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819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07th October 2024</a:t>
            </a:r>
          </a:p>
        </p:txBody>
      </p:sp>
      <p:sp>
        <p:nvSpPr>
          <p:cNvPr id="5" name="Footer Placeholder 4"/>
          <p:cNvSpPr>
            <a:spLocks noGrp="1"/>
          </p:cNvSpPr>
          <p:nvPr>
            <p:ph type="ftr" sz="quarter" idx="11"/>
          </p:nvPr>
        </p:nvSpPr>
        <p:spPr/>
        <p:txBody>
          <a:bodyPr/>
          <a:lstStyle/>
          <a:p>
            <a:r>
              <a:rPr lang="en-US"/>
              <a:t>SIRC - Chennai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084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r>
              <a:rPr lang="en-US"/>
              <a:t>07th October 2024</a:t>
            </a:r>
          </a:p>
        </p:txBody>
      </p:sp>
      <p:sp>
        <p:nvSpPr>
          <p:cNvPr id="5" name="Footer Placeholder 4"/>
          <p:cNvSpPr>
            <a:spLocks noGrp="1"/>
          </p:cNvSpPr>
          <p:nvPr>
            <p:ph type="ftr" sz="quarter" idx="11"/>
          </p:nvPr>
        </p:nvSpPr>
        <p:spPr>
          <a:xfrm>
            <a:off x="2182708" y="6272784"/>
            <a:ext cx="6327648" cy="365125"/>
          </a:xfrm>
        </p:spPr>
        <p:txBody>
          <a:bodyPr/>
          <a:lstStyle/>
          <a:p>
            <a:r>
              <a:rPr lang="en-US"/>
              <a:t>SIRC - Chennai</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6908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07th October 2024</a:t>
            </a:r>
          </a:p>
        </p:txBody>
      </p:sp>
      <p:sp>
        <p:nvSpPr>
          <p:cNvPr id="6" name="Footer Placeholder 5"/>
          <p:cNvSpPr>
            <a:spLocks noGrp="1"/>
          </p:cNvSpPr>
          <p:nvPr>
            <p:ph type="ftr" sz="quarter" idx="11"/>
          </p:nvPr>
        </p:nvSpPr>
        <p:spPr/>
        <p:txBody>
          <a:bodyPr/>
          <a:lstStyle/>
          <a:p>
            <a:r>
              <a:rPr lang="en-US"/>
              <a:t>SIRC - Chennai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434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07th October 2024</a:t>
            </a:r>
          </a:p>
        </p:txBody>
      </p:sp>
      <p:sp>
        <p:nvSpPr>
          <p:cNvPr id="8" name="Footer Placeholder 7"/>
          <p:cNvSpPr>
            <a:spLocks noGrp="1"/>
          </p:cNvSpPr>
          <p:nvPr>
            <p:ph type="ftr" sz="quarter" idx="11"/>
          </p:nvPr>
        </p:nvSpPr>
        <p:spPr/>
        <p:txBody>
          <a:bodyPr/>
          <a:lstStyle/>
          <a:p>
            <a:r>
              <a:rPr lang="en-US"/>
              <a:t>SIRC - Chennai</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018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07th October 2024</a:t>
            </a:r>
          </a:p>
        </p:txBody>
      </p:sp>
      <p:sp>
        <p:nvSpPr>
          <p:cNvPr id="4" name="Footer Placeholder 3"/>
          <p:cNvSpPr>
            <a:spLocks noGrp="1"/>
          </p:cNvSpPr>
          <p:nvPr>
            <p:ph type="ftr" sz="quarter" idx="11"/>
          </p:nvPr>
        </p:nvSpPr>
        <p:spPr/>
        <p:txBody>
          <a:bodyPr/>
          <a:lstStyle/>
          <a:p>
            <a:r>
              <a:rPr lang="en-US"/>
              <a:t>SIRC - Chennai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8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07th October 2024</a:t>
            </a:r>
          </a:p>
        </p:txBody>
      </p:sp>
      <p:sp>
        <p:nvSpPr>
          <p:cNvPr id="3" name="Footer Placeholder 2"/>
          <p:cNvSpPr>
            <a:spLocks noGrp="1"/>
          </p:cNvSpPr>
          <p:nvPr>
            <p:ph type="ftr" sz="quarter" idx="11"/>
          </p:nvPr>
        </p:nvSpPr>
        <p:spPr/>
        <p:txBody>
          <a:bodyPr/>
          <a:lstStyle/>
          <a:p>
            <a:r>
              <a:rPr lang="en-US"/>
              <a:t>SIRC - Chennai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20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07th October 2024</a:t>
            </a:r>
          </a:p>
        </p:txBody>
      </p:sp>
      <p:sp>
        <p:nvSpPr>
          <p:cNvPr id="6" name="Footer Placeholder 5"/>
          <p:cNvSpPr>
            <a:spLocks noGrp="1"/>
          </p:cNvSpPr>
          <p:nvPr>
            <p:ph type="ftr" sz="quarter" idx="11"/>
          </p:nvPr>
        </p:nvSpPr>
        <p:spPr/>
        <p:txBody>
          <a:bodyPr/>
          <a:lstStyle/>
          <a:p>
            <a:r>
              <a:rPr lang="en-US"/>
              <a:t>SIRC - Chennai</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340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07th October 2024</a:t>
            </a: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745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a:t>07th October 2024</a:t>
            </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SIRC - Chennai</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99512950"/>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hf sldNum="0" hd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APPLICATION OF TAX TREATY PROVISIONS FOR NRI’S/OCI’S </a:t>
            </a:r>
            <a:endParaRPr lang="en-IN" dirty="0"/>
          </a:p>
        </p:txBody>
      </p:sp>
      <p:sp>
        <p:nvSpPr>
          <p:cNvPr id="3" name="Subtitle 2"/>
          <p:cNvSpPr>
            <a:spLocks noGrp="1"/>
          </p:cNvSpPr>
          <p:nvPr>
            <p:ph type="subTitle" idx="1"/>
          </p:nvPr>
        </p:nvSpPr>
        <p:spPr>
          <a:xfrm>
            <a:off x="990600" y="4419600"/>
            <a:ext cx="8686800" cy="2133600"/>
          </a:xfrm>
        </p:spPr>
        <p:txBody>
          <a:bodyPr>
            <a:normAutofit/>
          </a:bodyPr>
          <a:lstStyle/>
          <a:p>
            <a:r>
              <a:rPr lang="en-US" dirty="0"/>
              <a:t>							        						</a:t>
            </a:r>
            <a:endParaRPr lang="en-IN" dirty="0"/>
          </a:p>
        </p:txBody>
      </p:sp>
      <p:sp>
        <p:nvSpPr>
          <p:cNvPr id="5" name="Date Placeholder 4">
            <a:extLst>
              <a:ext uri="{FF2B5EF4-FFF2-40B4-BE49-F238E27FC236}">
                <a16:creationId xmlns:a16="http://schemas.microsoft.com/office/drawing/2014/main" id="{3DD34748-A868-A877-A75D-2AF95B2D945A}"/>
              </a:ext>
            </a:extLst>
          </p:cNvPr>
          <p:cNvSpPr>
            <a:spLocks noGrp="1"/>
          </p:cNvSpPr>
          <p:nvPr>
            <p:ph type="dt" sz="half" idx="10"/>
          </p:nvPr>
        </p:nvSpPr>
        <p:spPr/>
        <p:txBody>
          <a:bodyPr/>
          <a:lstStyle/>
          <a:p>
            <a:r>
              <a:rPr lang="en-US"/>
              <a:t>07th October 2024</a:t>
            </a:r>
          </a:p>
        </p:txBody>
      </p:sp>
      <p:sp>
        <p:nvSpPr>
          <p:cNvPr id="7" name="TextBox 6">
            <a:extLst>
              <a:ext uri="{FF2B5EF4-FFF2-40B4-BE49-F238E27FC236}">
                <a16:creationId xmlns:a16="http://schemas.microsoft.com/office/drawing/2014/main" id="{7CB971DB-3F3B-F41A-BEC9-A706531638C4}"/>
              </a:ext>
            </a:extLst>
          </p:cNvPr>
          <p:cNvSpPr txBox="1"/>
          <p:nvPr/>
        </p:nvSpPr>
        <p:spPr>
          <a:xfrm>
            <a:off x="2057400" y="5451088"/>
            <a:ext cx="9601200" cy="830997"/>
          </a:xfrm>
          <a:prstGeom prst="rect">
            <a:avLst/>
          </a:prstGeom>
          <a:noFill/>
        </p:spPr>
        <p:txBody>
          <a:bodyPr wrap="square" rtlCol="0">
            <a:spAutoFit/>
          </a:bodyPr>
          <a:lstStyle/>
          <a:p>
            <a:r>
              <a:rPr lang="en-US" sz="2400" b="1" dirty="0">
                <a:solidFill>
                  <a:srgbClr val="FF0000"/>
                </a:solidFill>
              </a:rPr>
              <a:t>By CA Sriram V Rao, FCA, DIIT(ICAI), DISA(ICAI), Mangaluru</a:t>
            </a:r>
          </a:p>
          <a:p>
            <a:r>
              <a:rPr lang="en-US" sz="2400" b="1" dirty="0">
                <a:solidFill>
                  <a:srgbClr val="FF0000"/>
                </a:solidFill>
              </a:rPr>
              <a:t>Email: sriram.rao05@gmail.com</a:t>
            </a:r>
            <a:endParaRPr lang="en-IN" sz="2400" b="1" dirty="0">
              <a:solidFill>
                <a:srgbClr val="FF0000"/>
              </a:solidFill>
            </a:endParaRPr>
          </a:p>
        </p:txBody>
      </p:sp>
      <p:sp>
        <p:nvSpPr>
          <p:cNvPr id="4" name="Footer Placeholder 3">
            <a:extLst>
              <a:ext uri="{FF2B5EF4-FFF2-40B4-BE49-F238E27FC236}">
                <a16:creationId xmlns:a16="http://schemas.microsoft.com/office/drawing/2014/main" id="{7BA4AA4A-10E6-66AE-A30C-8B882B26596A}"/>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87537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Manoj kumar reddy Vs ITO, 2009	(34 SOT 180) – bang. </a:t>
            </a:r>
            <a:r>
              <a:rPr lang="en-US" dirty="0" err="1"/>
              <a:t>itat</a:t>
            </a:r>
            <a:endParaRPr lang="en-IN" dirty="0"/>
          </a:p>
        </p:txBody>
      </p:sp>
      <p:sp>
        <p:nvSpPr>
          <p:cNvPr id="3" name="Content Placeholder 2"/>
          <p:cNvSpPr>
            <a:spLocks noGrp="1"/>
          </p:cNvSpPr>
          <p:nvPr>
            <p:ph idx="1"/>
          </p:nvPr>
        </p:nvSpPr>
        <p:spPr>
          <a:xfrm>
            <a:off x="1069848" y="1905000"/>
            <a:ext cx="10058400" cy="4267200"/>
          </a:xfrm>
        </p:spPr>
        <p:txBody>
          <a:bodyPr/>
          <a:lstStyle/>
          <a:p>
            <a:r>
              <a:rPr lang="en-US" b="1" u="sng" dirty="0"/>
              <a:t>Facts of the case:</a:t>
            </a:r>
          </a:p>
          <a:p>
            <a:endParaRPr lang="en-IN" dirty="0"/>
          </a:p>
        </p:txBody>
      </p:sp>
      <p:graphicFrame>
        <p:nvGraphicFramePr>
          <p:cNvPr id="4" name="Table 3"/>
          <p:cNvGraphicFramePr>
            <a:graphicFrameLocks noGrp="1"/>
          </p:cNvGraphicFramePr>
          <p:nvPr/>
        </p:nvGraphicFramePr>
        <p:xfrm>
          <a:off x="1371600" y="2514600"/>
          <a:ext cx="9829800" cy="35052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70840">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r h="370840">
                <a:tc>
                  <a:txBody>
                    <a:bodyPr/>
                    <a:lstStyle/>
                    <a:p>
                      <a:r>
                        <a:rPr lang="en-US" dirty="0"/>
                        <a:t>Name of</a:t>
                      </a:r>
                      <a:r>
                        <a:rPr lang="en-US" baseline="0" dirty="0"/>
                        <a:t> the </a:t>
                      </a:r>
                      <a:r>
                        <a:rPr lang="en-US" baseline="0" dirty="0" err="1"/>
                        <a:t>Assessee</a:t>
                      </a:r>
                      <a:endParaRPr lang="en-IN" dirty="0"/>
                    </a:p>
                  </a:txBody>
                  <a:tcPr/>
                </a:tc>
                <a:tc>
                  <a:txBody>
                    <a:bodyPr/>
                    <a:lstStyle/>
                    <a:p>
                      <a:r>
                        <a:rPr lang="en-US" dirty="0" err="1"/>
                        <a:t>Manoj</a:t>
                      </a:r>
                      <a:r>
                        <a:rPr lang="en-US" baseline="0" dirty="0"/>
                        <a:t> Kumar Reddy (Citizen of India)</a:t>
                      </a:r>
                      <a:endParaRPr lang="en-IN" dirty="0"/>
                    </a:p>
                  </a:txBody>
                  <a:tcPr/>
                </a:tc>
                <a:extLst>
                  <a:ext uri="{0D108BD9-81ED-4DB2-BD59-A6C34878D82A}">
                    <a16:rowId xmlns:a16="http://schemas.microsoft.com/office/drawing/2014/main" val="10001"/>
                  </a:ext>
                </a:extLst>
              </a:tr>
              <a:tr h="370840">
                <a:tc>
                  <a:txBody>
                    <a:bodyPr/>
                    <a:lstStyle/>
                    <a:p>
                      <a:r>
                        <a:rPr lang="en-US" dirty="0"/>
                        <a:t>Assessment Year</a:t>
                      </a:r>
                      <a:endParaRPr lang="en-IN" dirty="0"/>
                    </a:p>
                  </a:txBody>
                  <a:tcPr/>
                </a:tc>
                <a:tc>
                  <a:txBody>
                    <a:bodyPr/>
                    <a:lstStyle/>
                    <a:p>
                      <a:r>
                        <a:rPr lang="en-US" dirty="0"/>
                        <a:t>2005-06</a:t>
                      </a:r>
                      <a:endParaRPr lang="en-IN" dirty="0"/>
                    </a:p>
                  </a:txBody>
                  <a:tcPr/>
                </a:tc>
                <a:extLst>
                  <a:ext uri="{0D108BD9-81ED-4DB2-BD59-A6C34878D82A}">
                    <a16:rowId xmlns:a16="http://schemas.microsoft.com/office/drawing/2014/main" val="10002"/>
                  </a:ext>
                </a:extLst>
              </a:tr>
              <a:tr h="370840">
                <a:tc>
                  <a:txBody>
                    <a:bodyPr/>
                    <a:lstStyle/>
                    <a:p>
                      <a:r>
                        <a:rPr lang="en-US" dirty="0"/>
                        <a:t>Employed In</a:t>
                      </a:r>
                      <a:endParaRPr lang="en-IN" dirty="0"/>
                    </a:p>
                  </a:txBody>
                  <a:tcPr/>
                </a:tc>
                <a:tc>
                  <a:txBody>
                    <a:bodyPr/>
                    <a:lstStyle/>
                    <a:p>
                      <a:r>
                        <a:rPr lang="en-IN" dirty="0"/>
                        <a:t>IBM Global Services India (P.) Ltd</a:t>
                      </a:r>
                    </a:p>
                  </a:txBody>
                  <a:tcPr/>
                </a:tc>
                <a:extLst>
                  <a:ext uri="{0D108BD9-81ED-4DB2-BD59-A6C34878D82A}">
                    <a16:rowId xmlns:a16="http://schemas.microsoft.com/office/drawing/2014/main" val="10003"/>
                  </a:ext>
                </a:extLst>
              </a:tr>
              <a:tr h="370840">
                <a:tc>
                  <a:txBody>
                    <a:bodyPr/>
                    <a:lstStyle/>
                    <a:p>
                      <a:r>
                        <a:rPr lang="en-US" dirty="0"/>
                        <a:t>Left India on</a:t>
                      </a:r>
                      <a:endParaRPr lang="en-IN" dirty="0"/>
                    </a:p>
                  </a:txBody>
                  <a:tcPr/>
                </a:tc>
                <a:tc>
                  <a:txBody>
                    <a:bodyPr/>
                    <a:lstStyle/>
                    <a:p>
                      <a:r>
                        <a:rPr lang="en-US" dirty="0"/>
                        <a:t>01.02.2004</a:t>
                      </a:r>
                      <a:endParaRPr lang="en-IN" dirty="0"/>
                    </a:p>
                  </a:txBody>
                  <a:tcPr/>
                </a:tc>
                <a:extLst>
                  <a:ext uri="{0D108BD9-81ED-4DB2-BD59-A6C34878D82A}">
                    <a16:rowId xmlns:a16="http://schemas.microsoft.com/office/drawing/2014/main" val="10004"/>
                  </a:ext>
                </a:extLst>
              </a:tr>
              <a:tr h="370840">
                <a:tc>
                  <a:txBody>
                    <a:bodyPr/>
                    <a:lstStyle/>
                    <a:p>
                      <a:r>
                        <a:rPr lang="en-US" dirty="0"/>
                        <a:t>Country to which</a:t>
                      </a:r>
                      <a:r>
                        <a:rPr lang="en-US" baseline="0" dirty="0"/>
                        <a:t> he left</a:t>
                      </a:r>
                      <a:endParaRPr lang="en-IN" dirty="0"/>
                    </a:p>
                  </a:txBody>
                  <a:tcPr/>
                </a:tc>
                <a:tc>
                  <a:txBody>
                    <a:bodyPr/>
                    <a:lstStyle/>
                    <a:p>
                      <a:r>
                        <a:rPr lang="en-US" dirty="0"/>
                        <a:t>USA</a:t>
                      </a:r>
                      <a:endParaRPr lang="en-IN" dirty="0"/>
                    </a:p>
                  </a:txBody>
                  <a:tcPr/>
                </a:tc>
                <a:extLst>
                  <a:ext uri="{0D108BD9-81ED-4DB2-BD59-A6C34878D82A}">
                    <a16:rowId xmlns:a16="http://schemas.microsoft.com/office/drawing/2014/main" val="10005"/>
                  </a:ext>
                </a:extLst>
              </a:tr>
              <a:tr h="370840">
                <a:tc>
                  <a:txBody>
                    <a:bodyPr/>
                    <a:lstStyle/>
                    <a:p>
                      <a:r>
                        <a:rPr lang="en-US" dirty="0"/>
                        <a:t>Purpose</a:t>
                      </a:r>
                      <a:r>
                        <a:rPr lang="en-US" baseline="0" dirty="0"/>
                        <a:t> of Leaving India</a:t>
                      </a:r>
                      <a:endParaRPr lang="en-IN" dirty="0"/>
                    </a:p>
                  </a:txBody>
                  <a:tcPr/>
                </a:tc>
                <a:tc>
                  <a:txBody>
                    <a:bodyPr/>
                    <a:lstStyle/>
                    <a:p>
                      <a:r>
                        <a:rPr lang="en-US" dirty="0"/>
                        <a:t>Directed to work with designated IBM Global Services Customers on specified projects (on  deputation)</a:t>
                      </a:r>
                      <a:endParaRPr lang="en-IN" dirty="0"/>
                    </a:p>
                  </a:txBody>
                  <a:tcPr/>
                </a:tc>
                <a:extLst>
                  <a:ext uri="{0D108BD9-81ED-4DB2-BD59-A6C34878D82A}">
                    <a16:rowId xmlns:a16="http://schemas.microsoft.com/office/drawing/2014/main" val="10006"/>
                  </a:ext>
                </a:extLst>
              </a:tr>
              <a:tr h="370840">
                <a:tc>
                  <a:txBody>
                    <a:bodyPr/>
                    <a:lstStyle/>
                    <a:p>
                      <a:r>
                        <a:rPr lang="en-US" dirty="0"/>
                        <a:t>Stay in</a:t>
                      </a:r>
                      <a:r>
                        <a:rPr lang="en-US" baseline="0" dirty="0"/>
                        <a:t> India in PY 2004-05</a:t>
                      </a:r>
                      <a:endParaRPr lang="en-IN" dirty="0"/>
                    </a:p>
                  </a:txBody>
                  <a:tcPr/>
                </a:tc>
                <a:tc>
                  <a:txBody>
                    <a:bodyPr/>
                    <a:lstStyle/>
                    <a:p>
                      <a:r>
                        <a:rPr lang="en-US" dirty="0"/>
                        <a:t>18.08.2004</a:t>
                      </a:r>
                      <a:r>
                        <a:rPr lang="en-US" baseline="0" dirty="0"/>
                        <a:t> to 06.09.2004 (19 days) (Visit)</a:t>
                      </a:r>
                    </a:p>
                    <a:p>
                      <a:r>
                        <a:rPr lang="en-US" baseline="0" dirty="0"/>
                        <a:t>31.01.2005 to 31.03.2005 (59 days) (Permanent settlement)</a:t>
                      </a:r>
                      <a:endParaRPr lang="en-IN" dirty="0"/>
                    </a:p>
                  </a:txBody>
                  <a:tcPr/>
                </a:tc>
                <a:extLst>
                  <a:ext uri="{0D108BD9-81ED-4DB2-BD59-A6C34878D82A}">
                    <a16:rowId xmlns:a16="http://schemas.microsoft.com/office/drawing/2014/main" val="10007"/>
                  </a:ext>
                </a:extLst>
              </a:tr>
            </a:tbl>
          </a:graphicData>
        </a:graphic>
      </p:graphicFrame>
      <p:sp>
        <p:nvSpPr>
          <p:cNvPr id="5" name="Title 1">
            <a:extLst>
              <a:ext uri="{FF2B5EF4-FFF2-40B4-BE49-F238E27FC236}">
                <a16:creationId xmlns:a16="http://schemas.microsoft.com/office/drawing/2014/main" id="{EC7AAB72-F888-65F3-68FA-5E3E1D15C761}"/>
              </a:ext>
            </a:extLst>
          </p:cNvPr>
          <p:cNvSpPr txBox="1">
            <a:spLocks/>
          </p:cNvSpPr>
          <p:nvPr/>
        </p:nvSpPr>
        <p:spPr>
          <a:xfrm>
            <a:off x="1066800" y="457200"/>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a:t>Manoj kumar reddy Vs ITO, 2009	(34 SOT 180) – bang. itat</a:t>
            </a:r>
            <a:endParaRPr lang="en-IN" dirty="0"/>
          </a:p>
        </p:txBody>
      </p:sp>
      <p:sp>
        <p:nvSpPr>
          <p:cNvPr id="6" name="Date Placeholder 5">
            <a:extLst>
              <a:ext uri="{FF2B5EF4-FFF2-40B4-BE49-F238E27FC236}">
                <a16:creationId xmlns:a16="http://schemas.microsoft.com/office/drawing/2014/main" id="{E978E898-B78F-7CB4-F3B8-58359322D062}"/>
              </a:ext>
            </a:extLst>
          </p:cNvPr>
          <p:cNvSpPr>
            <a:spLocks noGrp="1"/>
          </p:cNvSpPr>
          <p:nvPr>
            <p:ph type="dt" sz="half" idx="10"/>
          </p:nvPr>
        </p:nvSpPr>
        <p:spPr/>
        <p:txBody>
          <a:bodyPr/>
          <a:lstStyle/>
          <a:p>
            <a:r>
              <a:rPr lang="en-US"/>
              <a:t>07th October 2024</a:t>
            </a:r>
          </a:p>
        </p:txBody>
      </p:sp>
      <p:sp>
        <p:nvSpPr>
          <p:cNvPr id="7" name="Footer Placeholder 6">
            <a:extLst>
              <a:ext uri="{FF2B5EF4-FFF2-40B4-BE49-F238E27FC236}">
                <a16:creationId xmlns:a16="http://schemas.microsoft.com/office/drawing/2014/main" id="{B1514730-F24F-6094-B4B5-8C09E851D235}"/>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96082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38200" y="228600"/>
          <a:ext cx="107442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43000" y="1295400"/>
            <a:ext cx="3352800" cy="369332"/>
          </a:xfrm>
          <a:prstGeom prst="rect">
            <a:avLst/>
          </a:prstGeom>
          <a:noFill/>
        </p:spPr>
        <p:txBody>
          <a:bodyPr wrap="square" rtlCol="0">
            <a:spAutoFit/>
          </a:bodyPr>
          <a:lstStyle/>
          <a:p>
            <a:pPr>
              <a:buClr>
                <a:schemeClr val="accent1"/>
              </a:buClr>
            </a:pPr>
            <a:r>
              <a:rPr lang="en-US" b="1" u="sng" dirty="0"/>
              <a:t>Conclusion:</a:t>
            </a:r>
            <a:endParaRPr lang="en-IN" b="1" u="sng" dirty="0"/>
          </a:p>
        </p:txBody>
      </p:sp>
      <p:sp>
        <p:nvSpPr>
          <p:cNvPr id="2" name="Title 1">
            <a:extLst>
              <a:ext uri="{FF2B5EF4-FFF2-40B4-BE49-F238E27FC236}">
                <a16:creationId xmlns:a16="http://schemas.microsoft.com/office/drawing/2014/main" id="{344A62A7-8F4F-1B4B-4706-6AB306E818FA}"/>
              </a:ext>
            </a:extLst>
          </p:cNvPr>
          <p:cNvSpPr txBox="1">
            <a:spLocks/>
          </p:cNvSpPr>
          <p:nvPr/>
        </p:nvSpPr>
        <p:spPr>
          <a:xfrm>
            <a:off x="-457200" y="5337373"/>
            <a:ext cx="128778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500" dirty="0"/>
              <a:t>Affirmed by </a:t>
            </a:r>
            <a:r>
              <a:rPr lang="en-US" sz="3500" dirty="0" err="1"/>
              <a:t>karnataka</a:t>
            </a:r>
            <a:r>
              <a:rPr lang="en-US" sz="3500" dirty="0"/>
              <a:t> </a:t>
            </a:r>
            <a:r>
              <a:rPr lang="en-US" sz="3500" dirty="0" err="1"/>
              <a:t>hc</a:t>
            </a:r>
            <a:r>
              <a:rPr lang="en-US" sz="3500" dirty="0"/>
              <a:t> – 12 taxmann.com 326</a:t>
            </a:r>
            <a:endParaRPr lang="en-IN" sz="3500" dirty="0"/>
          </a:p>
        </p:txBody>
      </p:sp>
      <p:sp>
        <p:nvSpPr>
          <p:cNvPr id="4" name="Date Placeholder 3">
            <a:extLst>
              <a:ext uri="{FF2B5EF4-FFF2-40B4-BE49-F238E27FC236}">
                <a16:creationId xmlns:a16="http://schemas.microsoft.com/office/drawing/2014/main" id="{E1E8B9FC-7BC9-6691-0260-7067DAA8729E}"/>
              </a:ext>
            </a:extLst>
          </p:cNvPr>
          <p:cNvSpPr>
            <a:spLocks noGrp="1"/>
          </p:cNvSpPr>
          <p:nvPr>
            <p:ph type="dt" sz="half" idx="10"/>
          </p:nvPr>
        </p:nvSpPr>
        <p:spPr/>
        <p:txBody>
          <a:bodyPr/>
          <a:lstStyle/>
          <a:p>
            <a:r>
              <a:rPr lang="en-US"/>
              <a:t>07th October 2024</a:t>
            </a:r>
          </a:p>
        </p:txBody>
      </p:sp>
      <p:sp>
        <p:nvSpPr>
          <p:cNvPr id="6" name="Footer Placeholder 5">
            <a:extLst>
              <a:ext uri="{FF2B5EF4-FFF2-40B4-BE49-F238E27FC236}">
                <a16:creationId xmlns:a16="http://schemas.microsoft.com/office/drawing/2014/main" id="{6C0BBBE8-8DC6-27FB-9843-A39F7EC92247}"/>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4302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85800"/>
            <a:ext cx="10058400" cy="5486400"/>
          </a:xfrm>
        </p:spPr>
        <p:txBody>
          <a:bodyPr>
            <a:normAutofit fontScale="92500" lnSpcReduction="20000"/>
          </a:bodyPr>
          <a:lstStyle/>
          <a:p>
            <a:pPr marL="0" indent="0" algn="ctr">
              <a:buNone/>
            </a:pPr>
            <a:r>
              <a:rPr lang="en-US" sz="5400" cap="all"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CALCUALTION OF NO OF DAYS STAY</a:t>
            </a:r>
          </a:p>
          <a:p>
            <a:pPr marL="0" indent="0">
              <a:buNone/>
            </a:pPr>
            <a:endParaRPr lang="en-US" b="1" u="sng" dirty="0"/>
          </a:p>
          <a:p>
            <a:pPr marL="0" indent="0">
              <a:buNone/>
            </a:pPr>
            <a:r>
              <a:rPr lang="en-US" b="1" u="sng" dirty="0">
                <a:solidFill>
                  <a:srgbClr val="FF0000"/>
                </a:solidFill>
              </a:rPr>
              <a:t>Entry date to be excluded for the purpose of </a:t>
            </a:r>
            <a:r>
              <a:rPr lang="en-US" b="1" u="sng" dirty="0" err="1">
                <a:solidFill>
                  <a:srgbClr val="FF0000"/>
                </a:solidFill>
              </a:rPr>
              <a:t>calcualtion</a:t>
            </a:r>
            <a:endParaRPr lang="en-IN" dirty="0"/>
          </a:p>
          <a:p>
            <a:pPr>
              <a:spcAft>
                <a:spcPts val="600"/>
              </a:spcAft>
            </a:pPr>
            <a:r>
              <a:rPr lang="en-US" sz="1800" b="1" dirty="0">
                <a:latin typeface="Arial" panose="020B0604020202020204" pitchFamily="34" charset="0"/>
                <a:ea typeface="Times New Roman" panose="02020603050405020304" pitchFamily="18" charset="0"/>
              </a:rPr>
              <a:t>Manoj Kumar Reddy (supra)</a:t>
            </a:r>
            <a:endParaRPr lang="en-US" sz="1800" b="1" dirty="0">
              <a:effectLst/>
              <a:latin typeface="Arial" panose="020B0604020202020204" pitchFamily="34" charset="0"/>
              <a:ea typeface="Times New Roman" panose="02020603050405020304" pitchFamily="18" charset="0"/>
            </a:endParaRPr>
          </a:p>
          <a:p>
            <a:pPr>
              <a:spcAft>
                <a:spcPts val="600"/>
              </a:spcAft>
            </a:pPr>
            <a:r>
              <a:rPr lang="en-US" sz="1800" b="1" dirty="0">
                <a:effectLst/>
                <a:latin typeface="Arial" panose="020B0604020202020204" pitchFamily="34" charset="0"/>
                <a:ea typeface="Times New Roman" panose="02020603050405020304" pitchFamily="18" charset="0"/>
              </a:rPr>
              <a:t>Pradeep Kumar Joshi v/s ITO - 133 taxmann.com 283 (Ahmedabad - Trib.) (2021)</a:t>
            </a:r>
          </a:p>
          <a:p>
            <a:pPr>
              <a:spcAft>
                <a:spcPts val="600"/>
              </a:spcAft>
            </a:pPr>
            <a:r>
              <a:rPr lang="en-US" sz="1800" b="1" dirty="0">
                <a:latin typeface="Arial" panose="020B0604020202020204" pitchFamily="34" charset="0"/>
                <a:ea typeface="Times New Roman" panose="02020603050405020304" pitchFamily="18" charset="0"/>
              </a:rPr>
              <a:t>Samir Kumar Ghosh v/s ITO – ITA No. 819/KOL/2015 (Kolkata ITAT)</a:t>
            </a:r>
          </a:p>
          <a:p>
            <a:pPr>
              <a:spcAft>
                <a:spcPts val="600"/>
              </a:spcAft>
            </a:pPr>
            <a:r>
              <a:rPr lang="en-US" sz="1800" b="1" dirty="0">
                <a:latin typeface="Arial" panose="020B0604020202020204" pitchFamily="34" charset="0"/>
                <a:ea typeface="Times New Roman" panose="02020603050405020304" pitchFamily="18" charset="0"/>
              </a:rPr>
              <a:t>Sharad Mishra – ITA No. 599/LKW/2012 (Lucknow ITAT)</a:t>
            </a:r>
          </a:p>
          <a:p>
            <a:pPr>
              <a:spcAft>
                <a:spcPts val="600"/>
              </a:spcAft>
            </a:pPr>
            <a:r>
              <a:rPr lang="en-IN" sz="1800" b="1" dirty="0">
                <a:latin typeface="Arial" panose="020B0604020202020204" pitchFamily="34" charset="0"/>
              </a:rPr>
              <a:t>ITO v/s </a:t>
            </a:r>
            <a:r>
              <a:rPr lang="en-US" sz="1800" b="1" dirty="0" err="1">
                <a:latin typeface="Arial" panose="020B0604020202020204" pitchFamily="34" charset="0"/>
              </a:rPr>
              <a:t>Fausta</a:t>
            </a:r>
            <a:r>
              <a:rPr lang="en-US" sz="1800" b="1" dirty="0">
                <a:latin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C. Cordeiro - 24 taxmann.com 193 (Mumbai ITAT)</a:t>
            </a:r>
            <a:endParaRPr lang="en-IN" sz="1800" dirty="0">
              <a:effectLst/>
              <a:latin typeface="Times New Roman" panose="02020603050405020304" pitchFamily="18" charset="0"/>
              <a:ea typeface="Times New Roman" panose="02020603050405020304" pitchFamily="18" charset="0"/>
            </a:endParaRPr>
          </a:p>
          <a:p>
            <a:pPr marL="0" indent="0" algn="just">
              <a:buNone/>
            </a:pPr>
            <a:endParaRPr lang="en-US" dirty="0"/>
          </a:p>
          <a:p>
            <a:pPr marL="0" indent="0" algn="just">
              <a:buNone/>
            </a:pPr>
            <a:endParaRPr lang="en-US" dirty="0"/>
          </a:p>
          <a:p>
            <a:pPr marL="0" indent="0" algn="just">
              <a:buNone/>
            </a:pPr>
            <a:r>
              <a:rPr lang="fi-FI" b="1" u="sng" dirty="0">
                <a:solidFill>
                  <a:srgbClr val="FF0000"/>
                </a:solidFill>
              </a:rPr>
              <a:t>Entry &amp; Exist – both days to be included</a:t>
            </a:r>
          </a:p>
          <a:p>
            <a:pPr algn="just"/>
            <a:r>
              <a:rPr lang="en-US" sz="1800" b="1" dirty="0">
                <a:latin typeface="Arial" panose="020B0604020202020204" pitchFamily="34" charset="0"/>
              </a:rPr>
              <a:t>Direct Tax Ready Reckoner by Dr Girish Ahuja</a:t>
            </a:r>
          </a:p>
          <a:p>
            <a:pPr algn="just"/>
            <a:r>
              <a:rPr lang="en-US" sz="1800" b="1" dirty="0">
                <a:latin typeface="Arial" panose="020B0604020202020204" pitchFamily="34" charset="0"/>
              </a:rPr>
              <a:t>AAR Ruling in the case of Petition No. 7 of 1995, In re [1997] - 90 TAXMAN 62</a:t>
            </a:r>
            <a:endParaRPr lang="en-IN" sz="1800" b="1" dirty="0">
              <a:latin typeface="Arial" panose="020B0604020202020204" pitchFamily="34" charset="0"/>
            </a:endParaRPr>
          </a:p>
          <a:p>
            <a:pPr algn="just"/>
            <a:endParaRPr lang="en-US" dirty="0"/>
          </a:p>
        </p:txBody>
      </p:sp>
      <p:sp>
        <p:nvSpPr>
          <p:cNvPr id="2" name="Date Placeholder 1">
            <a:extLst>
              <a:ext uri="{FF2B5EF4-FFF2-40B4-BE49-F238E27FC236}">
                <a16:creationId xmlns:a16="http://schemas.microsoft.com/office/drawing/2014/main" id="{84327F5C-848D-6347-8DEA-0EC4B1BEA2F8}"/>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C0B5EB7E-5E55-74D0-4723-E53F2E9AE95D}"/>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56088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ee the source image">
            <a:extLst>
              <a:ext uri="{FF2B5EF4-FFF2-40B4-BE49-F238E27FC236}">
                <a16:creationId xmlns:a16="http://schemas.microsoft.com/office/drawing/2014/main" id="{031A5823-BA04-E037-1753-80FDE51BD2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3732" y="4572000"/>
            <a:ext cx="1752600" cy="22274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39313A-117D-B331-4BDD-E913F2399200}"/>
              </a:ext>
            </a:extLst>
          </p:cNvPr>
          <p:cNvSpPr>
            <a:spLocks noGrp="1"/>
          </p:cNvSpPr>
          <p:nvPr>
            <p:ph type="title"/>
          </p:nvPr>
        </p:nvSpPr>
        <p:spPr>
          <a:xfrm>
            <a:off x="1074035" y="193833"/>
            <a:ext cx="10058400" cy="1609344"/>
          </a:xfrm>
        </p:spPr>
        <p:txBody>
          <a:bodyPr/>
          <a:lstStyle/>
          <a:p>
            <a:pPr algn="ctr"/>
            <a:r>
              <a:rPr lang="en-US" dirty="0"/>
              <a:t>Deemed tax resident</a:t>
            </a:r>
          </a:p>
        </p:txBody>
      </p:sp>
      <p:sp>
        <p:nvSpPr>
          <p:cNvPr id="3" name="Content Placeholder 2">
            <a:extLst>
              <a:ext uri="{FF2B5EF4-FFF2-40B4-BE49-F238E27FC236}">
                <a16:creationId xmlns:a16="http://schemas.microsoft.com/office/drawing/2014/main" id="{3C7D7221-5AC4-086C-EE93-6978DB508D2B}"/>
              </a:ext>
            </a:extLst>
          </p:cNvPr>
          <p:cNvSpPr>
            <a:spLocks noGrp="1"/>
          </p:cNvSpPr>
          <p:nvPr>
            <p:ph idx="1"/>
          </p:nvPr>
        </p:nvSpPr>
        <p:spPr>
          <a:xfrm>
            <a:off x="533400" y="1626158"/>
            <a:ext cx="10972800" cy="4876800"/>
          </a:xfrm>
        </p:spPr>
        <p:txBody>
          <a:bodyPr>
            <a:normAutofit lnSpcReduction="10000"/>
          </a:bodyPr>
          <a:lstStyle/>
          <a:p>
            <a:pPr marL="0" indent="0" algn="ctr">
              <a:buNone/>
            </a:pPr>
            <a:r>
              <a:rPr lang="en-US" dirty="0"/>
              <a:t>An individual being an </a:t>
            </a:r>
            <a:r>
              <a:rPr lang="en-US" b="1" dirty="0">
                <a:solidFill>
                  <a:srgbClr val="FF0000"/>
                </a:solidFill>
              </a:rPr>
              <a:t>INDIAN CITIZEN</a:t>
            </a:r>
          </a:p>
          <a:p>
            <a:pPr marL="0" indent="0" algn="ctr">
              <a:buNone/>
            </a:pPr>
            <a:endParaRPr lang="en-US" b="1" dirty="0"/>
          </a:p>
          <a:p>
            <a:pPr marL="0" indent="0" algn="ctr">
              <a:buNone/>
            </a:pPr>
            <a:endParaRPr lang="en-US" b="1" dirty="0"/>
          </a:p>
          <a:p>
            <a:pPr marL="0" indent="0" algn="ctr">
              <a:buNone/>
            </a:pPr>
            <a:r>
              <a:rPr lang="en-US" dirty="0"/>
              <a:t>Having </a:t>
            </a:r>
            <a:r>
              <a:rPr lang="en-US" b="1" dirty="0"/>
              <a:t>Total Income</a:t>
            </a:r>
            <a:r>
              <a:rPr lang="en-US" dirty="0"/>
              <a:t>, </a:t>
            </a:r>
            <a:r>
              <a:rPr lang="en-US" b="1" dirty="0"/>
              <a:t>other than income from </a:t>
            </a:r>
            <a:r>
              <a:rPr lang="en-US" b="1" dirty="0">
                <a:solidFill>
                  <a:srgbClr val="FF0000"/>
                </a:solidFill>
              </a:rPr>
              <a:t>foreign sources</a:t>
            </a:r>
          </a:p>
          <a:p>
            <a:pPr marL="0" indent="0" algn="ctr">
              <a:buNone/>
            </a:pPr>
            <a:r>
              <a:rPr lang="en-US" b="1" dirty="0"/>
              <a:t>Exceeding Rs. 15 Lakhs </a:t>
            </a:r>
            <a:r>
              <a:rPr lang="en-US" dirty="0"/>
              <a:t>during the previous year</a:t>
            </a:r>
          </a:p>
          <a:p>
            <a:pPr marL="0" indent="0" algn="ctr">
              <a:buNone/>
            </a:pPr>
            <a:endParaRPr lang="en-US" dirty="0"/>
          </a:p>
          <a:p>
            <a:pPr marL="0" indent="0" algn="ctr">
              <a:buNone/>
            </a:pPr>
            <a:endParaRPr lang="en-US" dirty="0"/>
          </a:p>
          <a:p>
            <a:pPr marL="0" indent="0" algn="ctr">
              <a:buNone/>
            </a:pPr>
            <a:r>
              <a:rPr lang="en-GB" dirty="0"/>
              <a:t>if he is </a:t>
            </a:r>
            <a:r>
              <a:rPr lang="en-GB" b="1" dirty="0"/>
              <a:t>not </a:t>
            </a:r>
            <a:r>
              <a:rPr lang="en-GB" b="1" dirty="0">
                <a:solidFill>
                  <a:srgbClr val="FF0000"/>
                </a:solidFill>
              </a:rPr>
              <a:t>liable to tax</a:t>
            </a:r>
            <a:r>
              <a:rPr lang="en-GB" b="1" dirty="0"/>
              <a:t> in any other country or territory</a:t>
            </a:r>
            <a:r>
              <a:rPr lang="en-GB" dirty="0"/>
              <a:t> </a:t>
            </a:r>
            <a:r>
              <a:rPr lang="en-GB" b="1" dirty="0">
                <a:solidFill>
                  <a:srgbClr val="FF0000"/>
                </a:solidFill>
              </a:rPr>
              <a:t>by reason of his domicile or residence or any other criteria of similar nature</a:t>
            </a:r>
          </a:p>
          <a:p>
            <a:pPr marL="0" indent="0" algn="ctr">
              <a:buNone/>
            </a:pPr>
            <a:endParaRPr lang="en-GB" dirty="0"/>
          </a:p>
          <a:p>
            <a:pPr marL="0" indent="0" algn="ctr">
              <a:buNone/>
            </a:pPr>
            <a:endParaRPr lang="en-GB" dirty="0"/>
          </a:p>
          <a:p>
            <a:pPr marL="0" indent="0" algn="ctr">
              <a:buNone/>
            </a:pPr>
            <a:r>
              <a:rPr lang="en-GB" dirty="0"/>
              <a:t>shall </a:t>
            </a:r>
            <a:r>
              <a:rPr lang="en-GB" b="1" dirty="0"/>
              <a:t>be deemed to be resident in India </a:t>
            </a:r>
            <a:r>
              <a:rPr lang="en-GB" dirty="0"/>
              <a:t>in that previous year</a:t>
            </a:r>
          </a:p>
          <a:p>
            <a:pPr marL="0" indent="0" algn="ctr">
              <a:buNone/>
            </a:pPr>
            <a:endParaRPr lang="en-US" dirty="0"/>
          </a:p>
        </p:txBody>
      </p:sp>
      <p:sp>
        <p:nvSpPr>
          <p:cNvPr id="4" name="Arrow: Down 3">
            <a:extLst>
              <a:ext uri="{FF2B5EF4-FFF2-40B4-BE49-F238E27FC236}">
                <a16:creationId xmlns:a16="http://schemas.microsoft.com/office/drawing/2014/main" id="{D9CF34C0-5CBB-E5A9-0DC6-10742ABB4B55}"/>
              </a:ext>
            </a:extLst>
          </p:cNvPr>
          <p:cNvSpPr/>
          <p:nvPr/>
        </p:nvSpPr>
        <p:spPr>
          <a:xfrm>
            <a:off x="5614935" y="2033473"/>
            <a:ext cx="1143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6BD7392-6AA6-9CD9-8FA5-75F423DBAA91}"/>
              </a:ext>
            </a:extLst>
          </p:cNvPr>
          <p:cNvSpPr/>
          <p:nvPr/>
        </p:nvSpPr>
        <p:spPr>
          <a:xfrm>
            <a:off x="5614935" y="3714721"/>
            <a:ext cx="1143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4CC89EAF-F042-C680-D4F9-CF06940ACB7E}"/>
              </a:ext>
            </a:extLst>
          </p:cNvPr>
          <p:cNvSpPr/>
          <p:nvPr/>
        </p:nvSpPr>
        <p:spPr>
          <a:xfrm>
            <a:off x="5614935" y="5134656"/>
            <a:ext cx="1143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13ADB090-07C2-E195-90D4-24A81A1FD14F}"/>
              </a:ext>
            </a:extLst>
          </p:cNvPr>
          <p:cNvSpPr>
            <a:spLocks noGrp="1"/>
          </p:cNvSpPr>
          <p:nvPr>
            <p:ph type="dt" sz="half" idx="10"/>
          </p:nvPr>
        </p:nvSpPr>
        <p:spPr/>
        <p:txBody>
          <a:bodyPr/>
          <a:lstStyle/>
          <a:p>
            <a:r>
              <a:rPr lang="en-US"/>
              <a:t>07th October 2024</a:t>
            </a:r>
          </a:p>
        </p:txBody>
      </p:sp>
      <p:sp>
        <p:nvSpPr>
          <p:cNvPr id="8" name="Footer Placeholder 7">
            <a:extLst>
              <a:ext uri="{FF2B5EF4-FFF2-40B4-BE49-F238E27FC236}">
                <a16:creationId xmlns:a16="http://schemas.microsoft.com/office/drawing/2014/main" id="{F837D6CC-EC86-5A6B-A8B0-2BD157B21148}"/>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31906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mageio.forbes.com/specials-images/imageserve/61b3ba90174b0f2dfcae6ee6/0x0.jpg?format=jpg&amp;width=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4482" y="4191000"/>
            <a:ext cx="4015092" cy="2676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IN" dirty="0"/>
              <a:t>income from foreign sources</a:t>
            </a:r>
          </a:p>
        </p:txBody>
      </p:sp>
      <p:sp>
        <p:nvSpPr>
          <p:cNvPr id="3" name="Content Placeholder 2"/>
          <p:cNvSpPr>
            <a:spLocks noGrp="1"/>
          </p:cNvSpPr>
          <p:nvPr>
            <p:ph idx="1"/>
          </p:nvPr>
        </p:nvSpPr>
        <p:spPr>
          <a:xfrm>
            <a:off x="1143000" y="2286000"/>
            <a:ext cx="10058400" cy="4050792"/>
          </a:xfrm>
        </p:spPr>
        <p:txBody>
          <a:bodyPr/>
          <a:lstStyle/>
          <a:p>
            <a:r>
              <a:rPr lang="en-US" u="sng" dirty="0"/>
              <a:t>Explanation to 6(6) :</a:t>
            </a:r>
          </a:p>
          <a:p>
            <a:pPr marL="274320" lvl="1" indent="0">
              <a:buNone/>
            </a:pPr>
            <a:endParaRPr lang="en-US" dirty="0"/>
          </a:p>
          <a:p>
            <a:pPr marL="274320" lvl="1" indent="0" algn="just">
              <a:buNone/>
            </a:pPr>
            <a:r>
              <a:rPr lang="en-US" sz="2400" dirty="0"/>
              <a:t>Income which </a:t>
            </a:r>
            <a:r>
              <a:rPr lang="en-US" sz="2400" b="1" dirty="0">
                <a:solidFill>
                  <a:srgbClr val="FF0000"/>
                </a:solidFill>
                <a:hlinkClick r:id="rId3" action="ppaction://hlinksldjump"/>
              </a:rPr>
              <a:t>accrues or arises outside India</a:t>
            </a:r>
            <a:r>
              <a:rPr lang="en-US" sz="2400" dirty="0"/>
              <a:t> (except income derived from a business controlled in or a profession set up in India) and </a:t>
            </a:r>
            <a:r>
              <a:rPr lang="en-US" sz="2400" b="1" dirty="0">
                <a:solidFill>
                  <a:srgbClr val="FF0000"/>
                </a:solidFill>
              </a:rPr>
              <a:t>which is not deemed to accrue or arise in India</a:t>
            </a:r>
            <a:r>
              <a:rPr lang="en-US" sz="2400" dirty="0"/>
              <a:t>.</a:t>
            </a:r>
            <a:endParaRPr lang="en-IN" sz="2400" dirty="0"/>
          </a:p>
        </p:txBody>
      </p:sp>
      <p:sp>
        <p:nvSpPr>
          <p:cNvPr id="4" name="Date Placeholder 3">
            <a:extLst>
              <a:ext uri="{FF2B5EF4-FFF2-40B4-BE49-F238E27FC236}">
                <a16:creationId xmlns:a16="http://schemas.microsoft.com/office/drawing/2014/main" id="{CAC0393A-575E-9481-7E79-5CC8CD2B8A91}"/>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BF9779B1-D3E5-2113-BEC7-C0EA18E3A6A5}"/>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62532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10058400" cy="1066800"/>
          </a:xfrm>
        </p:spPr>
        <p:txBody>
          <a:bodyPr/>
          <a:lstStyle/>
          <a:p>
            <a:pPr algn="ctr"/>
            <a:r>
              <a:rPr lang="en-US" dirty="0"/>
              <a:t>Liable to tax - meaning</a:t>
            </a:r>
            <a:endParaRPr lang="en-IN" dirty="0"/>
          </a:p>
        </p:txBody>
      </p:sp>
      <p:sp>
        <p:nvSpPr>
          <p:cNvPr id="3" name="Content Placeholder 2"/>
          <p:cNvSpPr>
            <a:spLocks noGrp="1"/>
          </p:cNvSpPr>
          <p:nvPr>
            <p:ph idx="1"/>
          </p:nvPr>
        </p:nvSpPr>
        <p:spPr>
          <a:xfrm>
            <a:off x="838200" y="1905000"/>
            <a:ext cx="10210800" cy="2667000"/>
          </a:xfrm>
        </p:spPr>
        <p:txBody>
          <a:bodyPr/>
          <a:lstStyle/>
          <a:p>
            <a:pPr marL="0" indent="0">
              <a:buNone/>
            </a:pPr>
            <a:r>
              <a:rPr lang="en-US" sz="2600" b="1" u="sng" dirty="0"/>
              <a:t>Section 2(29A)</a:t>
            </a:r>
          </a:p>
          <a:p>
            <a:pPr marL="0" indent="0" algn="just">
              <a:lnSpc>
                <a:spcPct val="150000"/>
              </a:lnSpc>
              <a:buNone/>
            </a:pPr>
            <a:r>
              <a:rPr lang="en-US" dirty="0"/>
              <a:t>“</a:t>
            </a:r>
            <a:r>
              <a:rPr lang="en-US" b="1" dirty="0">
                <a:solidFill>
                  <a:srgbClr val="FF0000"/>
                </a:solidFill>
              </a:rPr>
              <a:t>Liable to tax</a:t>
            </a:r>
            <a:r>
              <a:rPr lang="en-US" dirty="0"/>
              <a:t>”, </a:t>
            </a:r>
            <a:r>
              <a:rPr lang="en-US" u="sng" dirty="0">
                <a:solidFill>
                  <a:srgbClr val="FF0000"/>
                </a:solidFill>
              </a:rPr>
              <a:t>in relation to a person and with reference to a country</a:t>
            </a:r>
            <a:r>
              <a:rPr lang="en-US" dirty="0"/>
              <a:t>, means that </a:t>
            </a:r>
            <a:r>
              <a:rPr lang="en-US" b="1" dirty="0"/>
              <a:t>there is an income-tax liability on such person under the law of that country </a:t>
            </a:r>
            <a:r>
              <a:rPr lang="en-US" dirty="0"/>
              <a:t>for the time being in force and </a:t>
            </a:r>
            <a:r>
              <a:rPr lang="en-US" b="1" dirty="0"/>
              <a:t>shall include a person who has subsequently been exempted</a:t>
            </a:r>
            <a:r>
              <a:rPr lang="en-US" dirty="0"/>
              <a:t> from such liability under the law of that country.</a:t>
            </a:r>
          </a:p>
          <a:p>
            <a:pPr marL="0" indent="0">
              <a:buNone/>
            </a:pPr>
            <a:endParaRPr lang="en-US" dirty="0"/>
          </a:p>
          <a:p>
            <a:pPr marL="0" indent="0">
              <a:buNone/>
            </a:pPr>
            <a:endParaRPr lang="en-IN" dirty="0"/>
          </a:p>
        </p:txBody>
      </p:sp>
      <p:sp>
        <p:nvSpPr>
          <p:cNvPr id="4" name="Date Placeholder 3">
            <a:extLst>
              <a:ext uri="{FF2B5EF4-FFF2-40B4-BE49-F238E27FC236}">
                <a16:creationId xmlns:a16="http://schemas.microsoft.com/office/drawing/2014/main" id="{1CB33C6A-CC83-6AE7-70F3-9D99F0011B05}"/>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421090AD-D8CA-7FFD-9BFC-F88AB4046EE2}"/>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0132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15568"/>
          </a:xfrm>
        </p:spPr>
        <p:txBody>
          <a:bodyPr/>
          <a:lstStyle/>
          <a:p>
            <a:pPr algn="ctr"/>
            <a:r>
              <a:rPr lang="en-US" dirty="0"/>
              <a:t>Not Liable to Tax</a:t>
            </a:r>
            <a:endParaRPr lang="en-IN" dirty="0"/>
          </a:p>
        </p:txBody>
      </p:sp>
      <p:sp>
        <p:nvSpPr>
          <p:cNvPr id="3" name="Content Placeholder 2"/>
          <p:cNvSpPr>
            <a:spLocks noGrp="1"/>
          </p:cNvSpPr>
          <p:nvPr>
            <p:ph idx="1"/>
          </p:nvPr>
        </p:nvSpPr>
        <p:spPr>
          <a:xfrm>
            <a:off x="990600" y="2057400"/>
            <a:ext cx="10668000" cy="2895600"/>
          </a:xfrm>
        </p:spPr>
        <p:txBody>
          <a:bodyPr>
            <a:normAutofit/>
          </a:bodyPr>
          <a:lstStyle/>
          <a:p>
            <a:r>
              <a:rPr lang="en-US" dirty="0"/>
              <a:t>In layman terms, not liable to tax means an individual who doesn’t pay tax in any other country.</a:t>
            </a:r>
          </a:p>
          <a:p>
            <a:r>
              <a:rPr lang="en-US" dirty="0"/>
              <a:t>In a country where there is no tax, in layman terms, it would be construed as not liable to tax</a:t>
            </a:r>
          </a:p>
          <a:p>
            <a:r>
              <a:rPr lang="en-US" dirty="0"/>
              <a:t>However, the legislative meaning of liable to tax means </a:t>
            </a:r>
            <a:r>
              <a:rPr lang="en-US" b="1" dirty="0"/>
              <a:t>a country who has the taxing rights but decides not to impose taxes</a:t>
            </a:r>
            <a:r>
              <a:rPr lang="en-US" dirty="0"/>
              <a:t>.</a:t>
            </a:r>
          </a:p>
          <a:p>
            <a:r>
              <a:rPr lang="en-US" dirty="0"/>
              <a:t>When there </a:t>
            </a:r>
            <a:r>
              <a:rPr lang="en-US" b="1" dirty="0"/>
              <a:t>is an exemption from the payment of tax</a:t>
            </a:r>
            <a:r>
              <a:rPr lang="en-US" dirty="0"/>
              <a:t> or the individual is not subject to tax, it cannot be said that </a:t>
            </a:r>
            <a:r>
              <a:rPr lang="en-US" b="1" dirty="0"/>
              <a:t>he is “not liable to tax”</a:t>
            </a:r>
            <a:r>
              <a:rPr lang="en-US" dirty="0"/>
              <a:t>.</a:t>
            </a:r>
          </a:p>
        </p:txBody>
      </p:sp>
      <p:sp>
        <p:nvSpPr>
          <p:cNvPr id="4" name="Date Placeholder 3">
            <a:extLst>
              <a:ext uri="{FF2B5EF4-FFF2-40B4-BE49-F238E27FC236}">
                <a16:creationId xmlns:a16="http://schemas.microsoft.com/office/drawing/2014/main" id="{0DFFC372-1028-0D63-D139-270E01E3B993}"/>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48245888-C829-6611-8EA3-57A3CA34D362}"/>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50813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6629400" cy="2971800"/>
          </a:xfrm>
        </p:spPr>
        <p:txBody>
          <a:bodyPr/>
          <a:lstStyle/>
          <a:p>
            <a:pPr marL="0" indent="0">
              <a:buNone/>
            </a:pPr>
            <a:endParaRPr lang="en-US" b="1" dirty="0"/>
          </a:p>
          <a:p>
            <a:pPr marL="285750" indent="-285750">
              <a:buFont typeface="Arial" pitchFamily="34" charset="0"/>
              <a:buChar char="•"/>
            </a:pPr>
            <a:r>
              <a:rPr lang="en-US" b="1" dirty="0"/>
              <a:t>Union of India versus </a:t>
            </a:r>
            <a:r>
              <a:rPr lang="en-US" b="1" dirty="0" err="1"/>
              <a:t>Azadi</a:t>
            </a:r>
            <a:r>
              <a:rPr lang="en-US" b="1" dirty="0"/>
              <a:t> </a:t>
            </a:r>
            <a:r>
              <a:rPr lang="en-US" b="1" dirty="0" err="1"/>
              <a:t>Bachao</a:t>
            </a:r>
            <a:r>
              <a:rPr lang="en-US" b="1" dirty="0"/>
              <a:t> </a:t>
            </a:r>
            <a:r>
              <a:rPr lang="en-US" b="1" dirty="0" err="1"/>
              <a:t>Andolan</a:t>
            </a:r>
            <a:r>
              <a:rPr lang="en-US" b="1" dirty="0"/>
              <a:t>, 263 ITR 706 (SC)</a:t>
            </a:r>
          </a:p>
          <a:p>
            <a:pPr marL="285750" indent="-285750">
              <a:buFont typeface="Arial" pitchFamily="34" charset="0"/>
              <a:buChar char="•"/>
            </a:pPr>
            <a:r>
              <a:rPr lang="en-US" b="1" dirty="0"/>
              <a:t>Emirates Shipping Line versus ACIT, 349 </a:t>
            </a:r>
            <a:r>
              <a:rPr lang="en-IN" b="1" dirty="0"/>
              <a:t>ITR 493 (Delhi)</a:t>
            </a:r>
          </a:p>
          <a:p>
            <a:pPr marL="285750" indent="-285750">
              <a:buFont typeface="Arial" pitchFamily="34" charset="0"/>
              <a:buChar char="•"/>
            </a:pPr>
            <a:r>
              <a:rPr lang="en-IN" b="1" dirty="0"/>
              <a:t>ITO v. Birla </a:t>
            </a:r>
            <a:r>
              <a:rPr lang="en-IN" b="1" dirty="0" err="1"/>
              <a:t>Sunlife</a:t>
            </a:r>
            <a:r>
              <a:rPr lang="en-IN" b="1" dirty="0"/>
              <a:t> Management Co. Ltd., [2010] 3 taxmann.com 782 (Mumbai – Trib.)</a:t>
            </a:r>
          </a:p>
          <a:p>
            <a:endParaRPr lang="en-US" dirty="0"/>
          </a:p>
        </p:txBody>
      </p:sp>
      <p:sp>
        <p:nvSpPr>
          <p:cNvPr id="5" name="Content Placeholder 2"/>
          <p:cNvSpPr txBox="1">
            <a:spLocks/>
          </p:cNvSpPr>
          <p:nvPr/>
        </p:nvSpPr>
        <p:spPr>
          <a:xfrm>
            <a:off x="990600" y="3657600"/>
            <a:ext cx="6553200" cy="25146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endParaRPr lang="en-US" b="1" dirty="0"/>
          </a:p>
          <a:p>
            <a:r>
              <a:rPr lang="en-US" b="1" dirty="0"/>
              <a:t>Cyril Pereira –Advance Ruling –May 1999 (239 ITR 650)</a:t>
            </a:r>
          </a:p>
          <a:p>
            <a:r>
              <a:rPr lang="en-US" b="1" dirty="0"/>
              <a:t>Abdul </a:t>
            </a:r>
            <a:r>
              <a:rPr lang="en-US" b="1" dirty="0" err="1"/>
              <a:t>Razak</a:t>
            </a:r>
            <a:r>
              <a:rPr lang="en-US" b="1" dirty="0"/>
              <a:t> A. </a:t>
            </a:r>
            <a:r>
              <a:rPr lang="en-US" b="1" dirty="0" err="1"/>
              <a:t>Meman</a:t>
            </a:r>
            <a:r>
              <a:rPr lang="en-US" b="1" dirty="0"/>
              <a:t>–Advance Ruling -May 2005 (276 ITR 306)</a:t>
            </a:r>
          </a:p>
        </p:txBody>
      </p:sp>
      <p:sp>
        <p:nvSpPr>
          <p:cNvPr id="6" name="Right Brace 5"/>
          <p:cNvSpPr/>
          <p:nvPr/>
        </p:nvSpPr>
        <p:spPr>
          <a:xfrm>
            <a:off x="7838792" y="990600"/>
            <a:ext cx="648000" cy="228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 name="Rectangle 6"/>
          <p:cNvSpPr/>
          <p:nvPr/>
        </p:nvSpPr>
        <p:spPr>
          <a:xfrm>
            <a:off x="8763000" y="1219200"/>
            <a:ext cx="2895600" cy="1828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Supports the view that </a:t>
            </a:r>
            <a:r>
              <a:rPr lang="en-US" b="1" dirty="0"/>
              <a:t>if the contracting state has a right to tax then it can be said that the person is liable to tax</a:t>
            </a:r>
            <a:r>
              <a:rPr lang="en-US" dirty="0"/>
              <a:t>.</a:t>
            </a:r>
            <a:endParaRPr lang="en-IN" dirty="0"/>
          </a:p>
        </p:txBody>
      </p:sp>
      <p:sp>
        <p:nvSpPr>
          <p:cNvPr id="8" name="Right Brace 7"/>
          <p:cNvSpPr/>
          <p:nvPr/>
        </p:nvSpPr>
        <p:spPr>
          <a:xfrm>
            <a:off x="7825338" y="3771900"/>
            <a:ext cx="648000" cy="17907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Rectangle 8"/>
          <p:cNvSpPr/>
          <p:nvPr/>
        </p:nvSpPr>
        <p:spPr>
          <a:xfrm>
            <a:off x="8763000" y="3733800"/>
            <a:ext cx="2895600" cy="1828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UAE DTA cannot apply as there is no tax liability in UAE for individuals. A person should be “subject to tax” under the UAE tax law.</a:t>
            </a:r>
            <a:endParaRPr lang="en-IN" dirty="0"/>
          </a:p>
        </p:txBody>
      </p:sp>
      <p:sp>
        <p:nvSpPr>
          <p:cNvPr id="2" name="Date Placeholder 1">
            <a:extLst>
              <a:ext uri="{FF2B5EF4-FFF2-40B4-BE49-F238E27FC236}">
                <a16:creationId xmlns:a16="http://schemas.microsoft.com/office/drawing/2014/main" id="{9E6D7D5F-8120-A98B-8842-4E2F2E40266B}"/>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071DFEBB-B5CB-0225-FD8B-7268422382DC}"/>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86372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81000"/>
            <a:ext cx="11582400" cy="609600"/>
          </a:xfrm>
        </p:spPr>
        <p:txBody>
          <a:bodyPr>
            <a:normAutofit fontScale="90000"/>
          </a:bodyPr>
          <a:lstStyle/>
          <a:p>
            <a:pPr algn="ctr"/>
            <a:r>
              <a:rPr lang="en-US" dirty="0"/>
              <a:t>Summary of conditions to become a resident</a:t>
            </a:r>
            <a:endParaRPr lang="en-IN" dirty="0"/>
          </a:p>
        </p:txBody>
      </p:sp>
      <p:graphicFrame>
        <p:nvGraphicFramePr>
          <p:cNvPr id="4" name="Content Placeholder 3">
            <a:extLst>
              <a:ext uri="{FF2B5EF4-FFF2-40B4-BE49-F238E27FC236}">
                <a16:creationId xmlns:a16="http://schemas.microsoft.com/office/drawing/2014/main" id="{EC5D528B-874F-1C00-178D-ADC7647DA50D}"/>
              </a:ext>
            </a:extLst>
          </p:cNvPr>
          <p:cNvGraphicFramePr>
            <a:graphicFrameLocks noGrp="1"/>
          </p:cNvGraphicFramePr>
          <p:nvPr>
            <p:ph idx="1"/>
          </p:nvPr>
        </p:nvGraphicFramePr>
        <p:xfrm>
          <a:off x="457200" y="990600"/>
          <a:ext cx="10972801" cy="5787188"/>
        </p:xfrm>
        <a:graphic>
          <a:graphicData uri="http://schemas.openxmlformats.org/drawingml/2006/table">
            <a:tbl>
              <a:tblPr>
                <a:tableStyleId>{5C22544A-7EE6-4342-B048-85BDC9FD1C3A}</a:tableStyleId>
              </a:tblPr>
              <a:tblGrid>
                <a:gridCol w="1931383">
                  <a:extLst>
                    <a:ext uri="{9D8B030D-6E8A-4147-A177-3AD203B41FA5}">
                      <a16:colId xmlns:a16="http://schemas.microsoft.com/office/drawing/2014/main" val="3574384440"/>
                    </a:ext>
                  </a:extLst>
                </a:gridCol>
                <a:gridCol w="1506903">
                  <a:extLst>
                    <a:ext uri="{9D8B030D-6E8A-4147-A177-3AD203B41FA5}">
                      <a16:colId xmlns:a16="http://schemas.microsoft.com/office/drawing/2014/main" val="729634049"/>
                    </a:ext>
                  </a:extLst>
                </a:gridCol>
                <a:gridCol w="1506903">
                  <a:extLst>
                    <a:ext uri="{9D8B030D-6E8A-4147-A177-3AD203B41FA5}">
                      <a16:colId xmlns:a16="http://schemas.microsoft.com/office/drawing/2014/main" val="2272484585"/>
                    </a:ext>
                  </a:extLst>
                </a:gridCol>
                <a:gridCol w="1506903">
                  <a:extLst>
                    <a:ext uri="{9D8B030D-6E8A-4147-A177-3AD203B41FA5}">
                      <a16:colId xmlns:a16="http://schemas.microsoft.com/office/drawing/2014/main" val="572528515"/>
                    </a:ext>
                  </a:extLst>
                </a:gridCol>
                <a:gridCol w="1506903">
                  <a:extLst>
                    <a:ext uri="{9D8B030D-6E8A-4147-A177-3AD203B41FA5}">
                      <a16:colId xmlns:a16="http://schemas.microsoft.com/office/drawing/2014/main" val="3079198307"/>
                    </a:ext>
                  </a:extLst>
                </a:gridCol>
                <a:gridCol w="1506903">
                  <a:extLst>
                    <a:ext uri="{9D8B030D-6E8A-4147-A177-3AD203B41FA5}">
                      <a16:colId xmlns:a16="http://schemas.microsoft.com/office/drawing/2014/main" val="3629209516"/>
                    </a:ext>
                  </a:extLst>
                </a:gridCol>
                <a:gridCol w="1506903">
                  <a:extLst>
                    <a:ext uri="{9D8B030D-6E8A-4147-A177-3AD203B41FA5}">
                      <a16:colId xmlns:a16="http://schemas.microsoft.com/office/drawing/2014/main" val="1935282177"/>
                    </a:ext>
                  </a:extLst>
                </a:gridCol>
              </a:tblGrid>
              <a:tr h="204051">
                <a:tc gridSpan="7">
                  <a:txBody>
                    <a:bodyPr/>
                    <a:lstStyle/>
                    <a:p>
                      <a:pPr algn="ctr" fontAlgn="b"/>
                      <a:r>
                        <a:rPr lang="en-US" sz="1400" b="1" u="sng" strike="noStrike" dirty="0">
                          <a:effectLst/>
                          <a:latin typeface="+mn-lt"/>
                        </a:rPr>
                        <a:t>List of Conditions to become Resident in India on Priority Basis</a:t>
                      </a:r>
                      <a:endParaRPr lang="en-US" sz="1400" b="1" i="0" u="sng" strike="noStrike" dirty="0">
                        <a:solidFill>
                          <a:srgbClr val="000000"/>
                        </a:solidFill>
                        <a:effectLst/>
                        <a:latin typeface="+mn-lt"/>
                      </a:endParaRPr>
                    </a:p>
                  </a:txBody>
                  <a:tcPr marL="4496" marR="4496" marT="4496"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79908417"/>
                  </a:ext>
                </a:extLst>
              </a:tr>
              <a:tr h="359715">
                <a:tc>
                  <a:txBody>
                    <a:bodyPr/>
                    <a:lstStyle/>
                    <a:p>
                      <a:pPr algn="ctr" fontAlgn="ctr"/>
                      <a:r>
                        <a:rPr lang="en-IN" sz="1400" b="1" u="none" strike="noStrike" dirty="0">
                          <a:effectLst/>
                          <a:latin typeface="+mn-lt"/>
                        </a:rPr>
                        <a:t>Particulars</a:t>
                      </a:r>
                      <a:endParaRPr lang="en-IN" sz="1400" b="1" i="0" u="none" strike="noStrike" dirty="0">
                        <a:solidFill>
                          <a:srgbClr val="000000"/>
                        </a:solidFill>
                        <a:effectLst/>
                        <a:latin typeface="+mn-lt"/>
                      </a:endParaRPr>
                    </a:p>
                  </a:txBody>
                  <a:tcPr marL="4496" marR="4496" marT="4496" marB="0" anchor="ctr"/>
                </a:tc>
                <a:tc gridSpan="3">
                  <a:txBody>
                    <a:bodyPr/>
                    <a:lstStyle/>
                    <a:p>
                      <a:pPr algn="ctr" fontAlgn="ctr"/>
                      <a:r>
                        <a:rPr lang="en-IN" sz="1400" b="1" u="none" strike="noStrike" dirty="0">
                          <a:effectLst/>
                          <a:latin typeface="+mn-lt"/>
                        </a:rPr>
                        <a:t>Purpose Based</a:t>
                      </a:r>
                      <a:endParaRPr lang="en-IN" sz="1400" b="1" i="0" u="none" strike="noStrike" dirty="0">
                        <a:solidFill>
                          <a:srgbClr val="000000"/>
                        </a:solidFill>
                        <a:effectLst/>
                        <a:latin typeface="+mn-lt"/>
                      </a:endParaRPr>
                    </a:p>
                  </a:txBody>
                  <a:tcPr marL="4496" marR="4496" marT="4496" marB="0" anchor="ctr"/>
                </a:tc>
                <a:tc hMerge="1">
                  <a:txBody>
                    <a:bodyPr/>
                    <a:lstStyle/>
                    <a:p>
                      <a:endParaRPr lang="en-IN"/>
                    </a:p>
                  </a:txBody>
                  <a:tcPr/>
                </a:tc>
                <a:tc hMerge="1">
                  <a:txBody>
                    <a:bodyPr/>
                    <a:lstStyle/>
                    <a:p>
                      <a:endParaRPr lang="en-IN"/>
                    </a:p>
                  </a:txBody>
                  <a:tcPr/>
                </a:tc>
                <a:tc gridSpan="2">
                  <a:txBody>
                    <a:bodyPr/>
                    <a:lstStyle/>
                    <a:p>
                      <a:pPr algn="ctr" fontAlgn="ctr"/>
                      <a:r>
                        <a:rPr lang="en-US" sz="1400" b="1" u="none" strike="noStrike">
                          <a:effectLst/>
                          <a:latin typeface="+mn-lt"/>
                        </a:rPr>
                        <a:t>Other than purposes 1 ,2 &amp; 3</a:t>
                      </a:r>
                      <a:endParaRPr lang="en-US" sz="1400" b="1" i="0" u="none" strike="noStrike">
                        <a:solidFill>
                          <a:srgbClr val="000000"/>
                        </a:solidFill>
                        <a:effectLst/>
                        <a:latin typeface="+mn-lt"/>
                      </a:endParaRPr>
                    </a:p>
                  </a:txBody>
                  <a:tcPr marL="4496" marR="4496" marT="4496" marB="0" anchor="ctr"/>
                </a:tc>
                <a:tc hMerge="1">
                  <a:txBody>
                    <a:bodyPr/>
                    <a:lstStyle/>
                    <a:p>
                      <a:endParaRPr lang="en-IN"/>
                    </a:p>
                  </a:txBody>
                  <a:tcPr/>
                </a:tc>
                <a:tc>
                  <a:txBody>
                    <a:bodyPr/>
                    <a:lstStyle/>
                    <a:p>
                      <a:pPr algn="ctr" fontAlgn="ctr"/>
                      <a:r>
                        <a:rPr lang="en-IN" sz="1400" b="1" u="none" strike="noStrike">
                          <a:effectLst/>
                          <a:latin typeface="+mn-lt"/>
                        </a:rPr>
                        <a:t>Deemed Resident</a:t>
                      </a:r>
                      <a:endParaRPr lang="en-IN" sz="1400" b="1" i="0" u="none" strike="noStrike">
                        <a:solidFill>
                          <a:srgbClr val="000000"/>
                        </a:solidFill>
                        <a:effectLst/>
                        <a:latin typeface="+mn-lt"/>
                      </a:endParaRPr>
                    </a:p>
                  </a:txBody>
                  <a:tcPr marL="4496" marR="4496" marT="4496" marB="0" anchor="ctr"/>
                </a:tc>
                <a:extLst>
                  <a:ext uri="{0D108BD9-81ED-4DB2-BD59-A6C34878D82A}">
                    <a16:rowId xmlns:a16="http://schemas.microsoft.com/office/drawing/2014/main" val="2064248981"/>
                  </a:ext>
                </a:extLst>
              </a:tr>
              <a:tr h="204051">
                <a:tc>
                  <a:txBody>
                    <a:bodyPr/>
                    <a:lstStyle/>
                    <a:p>
                      <a:pPr algn="ctr" fontAlgn="ctr"/>
                      <a:r>
                        <a:rPr lang="en-IN" sz="1400" b="1" u="none" strike="noStrike" dirty="0">
                          <a:effectLst/>
                          <a:latin typeface="+mn-lt"/>
                        </a:rPr>
                        <a:t>Priority</a:t>
                      </a:r>
                      <a:endParaRPr lang="en-IN" sz="1400" b="1" i="0" u="none" strike="noStrike" dirty="0">
                        <a:solidFill>
                          <a:srgbClr val="000000"/>
                        </a:solidFill>
                        <a:effectLst/>
                        <a:latin typeface="+mn-lt"/>
                      </a:endParaRPr>
                    </a:p>
                  </a:txBody>
                  <a:tcPr marL="4496" marR="4496" marT="4496" marB="0" anchor="ctr"/>
                </a:tc>
                <a:tc>
                  <a:txBody>
                    <a:bodyPr/>
                    <a:lstStyle/>
                    <a:p>
                      <a:pPr algn="ctr" fontAlgn="b"/>
                      <a:r>
                        <a:rPr lang="en-IN" sz="1400" b="1" u="none" strike="noStrike" dirty="0">
                          <a:effectLst/>
                          <a:latin typeface="+mn-lt"/>
                        </a:rPr>
                        <a:t>1</a:t>
                      </a:r>
                      <a:endParaRPr lang="en-IN" sz="1400" b="1" i="0" u="none" strike="noStrike" dirty="0">
                        <a:solidFill>
                          <a:srgbClr val="000000"/>
                        </a:solidFill>
                        <a:effectLst/>
                        <a:latin typeface="+mn-lt"/>
                      </a:endParaRPr>
                    </a:p>
                  </a:txBody>
                  <a:tcPr marL="4496" marR="4496" marT="4496" marB="0" anchor="b"/>
                </a:tc>
                <a:tc>
                  <a:txBody>
                    <a:bodyPr/>
                    <a:lstStyle/>
                    <a:p>
                      <a:pPr algn="ctr" fontAlgn="b"/>
                      <a:r>
                        <a:rPr lang="en-IN" sz="1400" b="1" u="none" strike="noStrike" dirty="0">
                          <a:effectLst/>
                          <a:latin typeface="+mn-lt"/>
                        </a:rPr>
                        <a:t>2</a:t>
                      </a:r>
                      <a:endParaRPr lang="en-IN" sz="1400" b="1" i="0" u="none" strike="noStrike" dirty="0">
                        <a:solidFill>
                          <a:srgbClr val="000000"/>
                        </a:solidFill>
                        <a:effectLst/>
                        <a:latin typeface="+mn-lt"/>
                      </a:endParaRPr>
                    </a:p>
                  </a:txBody>
                  <a:tcPr marL="4496" marR="4496" marT="4496" marB="0" anchor="b"/>
                </a:tc>
                <a:tc>
                  <a:txBody>
                    <a:bodyPr/>
                    <a:lstStyle/>
                    <a:p>
                      <a:pPr algn="ctr" fontAlgn="b"/>
                      <a:r>
                        <a:rPr lang="en-IN" sz="1400" b="1" u="none" strike="noStrike" dirty="0">
                          <a:effectLst/>
                          <a:latin typeface="+mn-lt"/>
                        </a:rPr>
                        <a:t>3</a:t>
                      </a:r>
                      <a:endParaRPr lang="en-IN" sz="1400" b="1" i="0" u="none" strike="noStrike" dirty="0">
                        <a:solidFill>
                          <a:srgbClr val="000000"/>
                        </a:solidFill>
                        <a:effectLst/>
                        <a:latin typeface="+mn-lt"/>
                      </a:endParaRPr>
                    </a:p>
                  </a:txBody>
                  <a:tcPr marL="4496" marR="4496" marT="4496" marB="0" anchor="b"/>
                </a:tc>
                <a:tc>
                  <a:txBody>
                    <a:bodyPr/>
                    <a:lstStyle/>
                    <a:p>
                      <a:pPr algn="ctr" fontAlgn="b"/>
                      <a:r>
                        <a:rPr lang="en-IN" sz="1400" b="1" u="none" strike="noStrike" dirty="0">
                          <a:effectLst/>
                          <a:latin typeface="+mn-lt"/>
                        </a:rPr>
                        <a:t>4</a:t>
                      </a:r>
                      <a:endParaRPr lang="en-IN" sz="1400" b="1" i="0" u="none" strike="noStrike" dirty="0">
                        <a:solidFill>
                          <a:srgbClr val="000000"/>
                        </a:solidFill>
                        <a:effectLst/>
                        <a:latin typeface="+mn-lt"/>
                      </a:endParaRPr>
                    </a:p>
                  </a:txBody>
                  <a:tcPr marL="4496" marR="4496" marT="4496" marB="0" anchor="b"/>
                </a:tc>
                <a:tc>
                  <a:txBody>
                    <a:bodyPr/>
                    <a:lstStyle/>
                    <a:p>
                      <a:pPr algn="ctr" fontAlgn="b"/>
                      <a:r>
                        <a:rPr lang="en-IN" sz="1400" b="1" u="none" strike="noStrike" dirty="0">
                          <a:effectLst/>
                          <a:latin typeface="+mn-lt"/>
                        </a:rPr>
                        <a:t>5</a:t>
                      </a:r>
                      <a:endParaRPr lang="en-IN" sz="1400" b="1" i="0" u="none" strike="noStrike" dirty="0">
                        <a:solidFill>
                          <a:srgbClr val="000000"/>
                        </a:solidFill>
                        <a:effectLst/>
                        <a:latin typeface="+mn-lt"/>
                      </a:endParaRPr>
                    </a:p>
                  </a:txBody>
                  <a:tcPr marL="4496" marR="4496" marT="4496" marB="0" anchor="b"/>
                </a:tc>
                <a:tc>
                  <a:txBody>
                    <a:bodyPr/>
                    <a:lstStyle/>
                    <a:p>
                      <a:pPr algn="ctr" fontAlgn="b"/>
                      <a:r>
                        <a:rPr lang="en-IN" sz="1400" b="1" u="none" strike="noStrike" dirty="0">
                          <a:effectLst/>
                          <a:latin typeface="+mn-lt"/>
                        </a:rPr>
                        <a:t>6</a:t>
                      </a:r>
                      <a:endParaRPr lang="en-IN" sz="1400" b="1" i="0" u="none" strike="noStrike" dirty="0">
                        <a:solidFill>
                          <a:srgbClr val="000000"/>
                        </a:solidFill>
                        <a:effectLst/>
                        <a:latin typeface="+mn-lt"/>
                      </a:endParaRPr>
                    </a:p>
                  </a:txBody>
                  <a:tcPr marL="4496" marR="4496" marT="4496" marB="0" anchor="b"/>
                </a:tc>
                <a:extLst>
                  <a:ext uri="{0D108BD9-81ED-4DB2-BD59-A6C34878D82A}">
                    <a16:rowId xmlns:a16="http://schemas.microsoft.com/office/drawing/2014/main" val="365255781"/>
                  </a:ext>
                </a:extLst>
              </a:tr>
              <a:tr h="225585">
                <a:tc>
                  <a:txBody>
                    <a:bodyPr/>
                    <a:lstStyle/>
                    <a:p>
                      <a:pPr algn="ctr" fontAlgn="b"/>
                      <a:r>
                        <a:rPr lang="en-IN" sz="1400" b="1" u="none" strike="noStrike" dirty="0">
                          <a:effectLst/>
                          <a:latin typeface="+mn-lt"/>
                        </a:rPr>
                        <a:t>Citizenship</a:t>
                      </a:r>
                      <a:endParaRPr lang="en-IN" sz="1400" b="1" i="0" u="none" strike="noStrike" dirty="0">
                        <a:solidFill>
                          <a:srgbClr val="000000"/>
                        </a:solidFill>
                        <a:effectLst/>
                        <a:latin typeface="+mn-lt"/>
                      </a:endParaRPr>
                    </a:p>
                  </a:txBody>
                  <a:tcPr marL="4496" marR="4496" marT="4496" marB="0" anchor="b"/>
                </a:tc>
                <a:tc>
                  <a:txBody>
                    <a:bodyPr/>
                    <a:lstStyle/>
                    <a:p>
                      <a:pPr algn="ctr" fontAlgn="ctr"/>
                      <a:r>
                        <a:rPr lang="en-IN" sz="1400" u="none" strike="noStrike">
                          <a:effectLst/>
                          <a:latin typeface="+mn-lt"/>
                        </a:rPr>
                        <a:t>Indian</a:t>
                      </a:r>
                      <a:endParaRPr lang="en-IN" sz="1400" b="0" i="0" u="none" strike="noStrike">
                        <a:solidFill>
                          <a:srgbClr val="000000"/>
                        </a:solidFill>
                        <a:effectLst/>
                        <a:latin typeface="+mn-lt"/>
                      </a:endParaRPr>
                    </a:p>
                  </a:txBody>
                  <a:tcPr marL="4496" marR="4496" marT="4496" marB="0" anchor="ctr"/>
                </a:tc>
                <a:tc>
                  <a:txBody>
                    <a:bodyPr/>
                    <a:lstStyle/>
                    <a:p>
                      <a:pPr algn="ctr" fontAlgn="ctr"/>
                      <a:r>
                        <a:rPr lang="en-IN" sz="1400" u="none" strike="noStrike">
                          <a:effectLst/>
                          <a:latin typeface="+mn-lt"/>
                        </a:rPr>
                        <a:t>Indian or PIO</a:t>
                      </a:r>
                      <a:endParaRPr lang="en-IN" sz="1400" b="0" i="0" u="none" strike="noStrike">
                        <a:solidFill>
                          <a:srgbClr val="000000"/>
                        </a:solidFill>
                        <a:effectLst/>
                        <a:latin typeface="+mn-lt"/>
                      </a:endParaRPr>
                    </a:p>
                  </a:txBody>
                  <a:tcPr marL="4496" marR="4496" marT="4496" marB="0" anchor="ctr"/>
                </a:tc>
                <a:tc>
                  <a:txBody>
                    <a:bodyPr/>
                    <a:lstStyle/>
                    <a:p>
                      <a:pPr algn="ctr" fontAlgn="ctr"/>
                      <a:r>
                        <a:rPr lang="en-IN" sz="1400" u="none" strike="noStrike">
                          <a:effectLst/>
                          <a:latin typeface="+mn-lt"/>
                        </a:rPr>
                        <a:t>Indian or PIO</a:t>
                      </a:r>
                      <a:endParaRPr lang="en-IN" sz="1400" b="0" i="0" u="none" strike="noStrike">
                        <a:solidFill>
                          <a:srgbClr val="000000"/>
                        </a:solidFill>
                        <a:effectLst/>
                        <a:latin typeface="+mn-lt"/>
                      </a:endParaRPr>
                    </a:p>
                  </a:txBody>
                  <a:tcPr marL="4496" marR="4496" marT="4496" marB="0" anchor="ctr"/>
                </a:tc>
                <a:tc gridSpan="2">
                  <a:txBody>
                    <a:bodyPr/>
                    <a:lstStyle/>
                    <a:p>
                      <a:pPr algn="ctr" fontAlgn="ctr"/>
                      <a:r>
                        <a:rPr lang="en-IN" sz="1400" u="none" strike="noStrike">
                          <a:effectLst/>
                          <a:latin typeface="+mn-lt"/>
                        </a:rPr>
                        <a:t>Not Relevant</a:t>
                      </a:r>
                      <a:endParaRPr lang="en-IN" sz="1400" b="0" i="0" u="none" strike="noStrike">
                        <a:solidFill>
                          <a:srgbClr val="000000"/>
                        </a:solidFill>
                        <a:effectLst/>
                        <a:latin typeface="+mn-lt"/>
                      </a:endParaRPr>
                    </a:p>
                  </a:txBody>
                  <a:tcPr marL="4496" marR="4496" marT="4496" marB="0" anchor="ctr"/>
                </a:tc>
                <a:tc hMerge="1">
                  <a:txBody>
                    <a:bodyPr/>
                    <a:lstStyle/>
                    <a:p>
                      <a:endParaRPr lang="en-IN"/>
                    </a:p>
                  </a:txBody>
                  <a:tcPr/>
                </a:tc>
                <a:tc>
                  <a:txBody>
                    <a:bodyPr/>
                    <a:lstStyle/>
                    <a:p>
                      <a:pPr algn="ctr" fontAlgn="ctr"/>
                      <a:r>
                        <a:rPr lang="en-IN" sz="1400" u="none" strike="noStrike">
                          <a:effectLst/>
                          <a:latin typeface="+mn-lt"/>
                        </a:rPr>
                        <a:t>Indian</a:t>
                      </a:r>
                      <a:endParaRPr lang="en-IN" sz="1400" b="0" i="0" u="none" strike="noStrike">
                        <a:solidFill>
                          <a:srgbClr val="000000"/>
                        </a:solidFill>
                        <a:effectLst/>
                        <a:latin typeface="+mn-lt"/>
                      </a:endParaRPr>
                    </a:p>
                  </a:txBody>
                  <a:tcPr marL="4496" marR="4496" marT="4496" marB="0" anchor="ctr"/>
                </a:tc>
                <a:extLst>
                  <a:ext uri="{0D108BD9-81ED-4DB2-BD59-A6C34878D82A}">
                    <a16:rowId xmlns:a16="http://schemas.microsoft.com/office/drawing/2014/main" val="63398449"/>
                  </a:ext>
                </a:extLst>
              </a:tr>
              <a:tr h="1040441">
                <a:tc>
                  <a:txBody>
                    <a:bodyPr/>
                    <a:lstStyle/>
                    <a:p>
                      <a:pPr algn="ctr" fontAlgn="ctr"/>
                      <a:r>
                        <a:rPr lang="en-IN" sz="1400" b="1" u="none" strike="noStrike" dirty="0">
                          <a:effectLst/>
                          <a:latin typeface="+mn-lt"/>
                        </a:rPr>
                        <a:t>Purpose during the year</a:t>
                      </a:r>
                      <a:endParaRPr lang="en-IN" sz="1400" b="1" i="0" u="none" strike="noStrike" dirty="0">
                        <a:solidFill>
                          <a:srgbClr val="000000"/>
                        </a:solidFill>
                        <a:effectLst/>
                        <a:latin typeface="+mn-lt"/>
                      </a:endParaRPr>
                    </a:p>
                  </a:txBody>
                  <a:tcPr marL="4496" marR="4496" marT="4496" marB="0" anchor="ctr"/>
                </a:tc>
                <a:tc>
                  <a:txBody>
                    <a:bodyPr/>
                    <a:lstStyle/>
                    <a:p>
                      <a:pPr algn="ctr" fontAlgn="ctr"/>
                      <a:r>
                        <a:rPr lang="en-US" sz="1400" u="none" strike="noStrike">
                          <a:effectLst/>
                          <a:latin typeface="+mn-lt"/>
                        </a:rPr>
                        <a:t>Leaving India for the purpose of employment or as a member of crew of Indian ship</a:t>
                      </a:r>
                      <a:endParaRPr lang="en-US" sz="1400" b="0" i="0" u="none" strike="noStrike">
                        <a:solidFill>
                          <a:srgbClr val="000000"/>
                        </a:solidFill>
                        <a:effectLst/>
                        <a:latin typeface="+mn-lt"/>
                      </a:endParaRPr>
                    </a:p>
                  </a:txBody>
                  <a:tcPr marL="4496" marR="4496" marT="4496" marB="0" anchor="ctr"/>
                </a:tc>
                <a:tc gridSpan="2">
                  <a:txBody>
                    <a:bodyPr/>
                    <a:lstStyle/>
                    <a:p>
                      <a:pPr algn="ctr" fontAlgn="ctr"/>
                      <a:r>
                        <a:rPr lang="en-US" sz="1400" u="none" strike="noStrike">
                          <a:effectLst/>
                          <a:latin typeface="+mn-lt"/>
                        </a:rPr>
                        <a:t>Being outside India, comes on a VISIT</a:t>
                      </a:r>
                      <a:endParaRPr lang="en-US" sz="1400" b="0" i="0" u="none" strike="noStrike">
                        <a:solidFill>
                          <a:srgbClr val="000000"/>
                        </a:solidFill>
                        <a:effectLst/>
                        <a:latin typeface="+mn-lt"/>
                      </a:endParaRPr>
                    </a:p>
                  </a:txBody>
                  <a:tcPr marL="4496" marR="4496" marT="4496" marB="0" anchor="ctr"/>
                </a:tc>
                <a:tc hMerge="1">
                  <a:txBody>
                    <a:bodyPr/>
                    <a:lstStyle/>
                    <a:p>
                      <a:endParaRPr lang="en-IN"/>
                    </a:p>
                  </a:txBody>
                  <a:tcPr/>
                </a:tc>
                <a:tc gridSpan="3">
                  <a:txBody>
                    <a:bodyPr/>
                    <a:lstStyle/>
                    <a:p>
                      <a:pPr algn="ctr" fontAlgn="ctr"/>
                      <a:r>
                        <a:rPr lang="en-IN" sz="1400" u="none" strike="noStrike">
                          <a:effectLst/>
                          <a:latin typeface="+mn-lt"/>
                        </a:rPr>
                        <a:t>Not Relevant</a:t>
                      </a:r>
                      <a:endParaRPr lang="en-IN" sz="1400" b="0" i="0" u="none" strike="noStrike">
                        <a:solidFill>
                          <a:srgbClr val="000000"/>
                        </a:solidFill>
                        <a:effectLst/>
                        <a:latin typeface="+mn-lt"/>
                      </a:endParaRPr>
                    </a:p>
                  </a:txBody>
                  <a:tcPr marL="4496" marR="4496" marT="449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243032269"/>
                  </a:ext>
                </a:extLst>
              </a:tr>
              <a:tr h="667357">
                <a:tc>
                  <a:txBody>
                    <a:bodyPr/>
                    <a:lstStyle/>
                    <a:p>
                      <a:pPr algn="ctr" fontAlgn="ctr"/>
                      <a:r>
                        <a:rPr lang="en-IN" sz="1400" b="1" u="none" strike="noStrike" dirty="0">
                          <a:effectLst/>
                          <a:latin typeface="+mn-lt"/>
                        </a:rPr>
                        <a:t>Income Limit</a:t>
                      </a:r>
                      <a:endParaRPr lang="en-IN" sz="1400" b="1" i="0" u="none" strike="noStrike" dirty="0">
                        <a:solidFill>
                          <a:srgbClr val="000000"/>
                        </a:solidFill>
                        <a:effectLst/>
                        <a:latin typeface="+mn-lt"/>
                      </a:endParaRPr>
                    </a:p>
                  </a:txBody>
                  <a:tcPr marL="4496" marR="4496" marT="4496" marB="0" anchor="ctr"/>
                </a:tc>
                <a:tc>
                  <a:txBody>
                    <a:bodyPr/>
                    <a:lstStyle/>
                    <a:p>
                      <a:pPr algn="ctr" fontAlgn="ctr"/>
                      <a:r>
                        <a:rPr lang="en-IN" sz="1400" u="none" strike="noStrike">
                          <a:effectLst/>
                          <a:latin typeface="+mn-lt"/>
                        </a:rPr>
                        <a:t>Not Applicable</a:t>
                      </a:r>
                      <a:endParaRPr lang="en-IN" sz="1400" b="0" i="0" u="none" strike="noStrike">
                        <a:solidFill>
                          <a:srgbClr val="000000"/>
                        </a:solidFill>
                        <a:effectLst/>
                        <a:latin typeface="+mn-lt"/>
                      </a:endParaRPr>
                    </a:p>
                  </a:txBody>
                  <a:tcPr marL="4496" marR="4496" marT="4496" marB="0" anchor="ctr"/>
                </a:tc>
                <a:tc>
                  <a:txBody>
                    <a:bodyPr/>
                    <a:lstStyle/>
                    <a:p>
                      <a:pPr algn="ctr" fontAlgn="ctr"/>
                      <a:r>
                        <a:rPr lang="en-US" sz="1400" u="none" strike="noStrike">
                          <a:effectLst/>
                          <a:latin typeface="+mn-lt"/>
                        </a:rPr>
                        <a:t>&lt;= 15 lakhs India sourced Incomes</a:t>
                      </a:r>
                      <a:endParaRPr lang="en-US" sz="1400" b="0" i="0" u="none" strike="noStrike">
                        <a:solidFill>
                          <a:srgbClr val="000000"/>
                        </a:solidFill>
                        <a:effectLst/>
                        <a:latin typeface="+mn-lt"/>
                      </a:endParaRPr>
                    </a:p>
                  </a:txBody>
                  <a:tcPr marL="4496" marR="4496" marT="4496" marB="0" anchor="ctr"/>
                </a:tc>
                <a:tc>
                  <a:txBody>
                    <a:bodyPr/>
                    <a:lstStyle/>
                    <a:p>
                      <a:pPr algn="ctr" fontAlgn="ctr"/>
                      <a:r>
                        <a:rPr lang="en-US" sz="1400" u="none" strike="noStrike">
                          <a:effectLst/>
                          <a:latin typeface="+mn-lt"/>
                        </a:rPr>
                        <a:t>&gt; 15 lakhs India sourced Incomes</a:t>
                      </a:r>
                      <a:endParaRPr lang="en-US" sz="1400" b="0" i="0" u="none" strike="noStrike">
                        <a:solidFill>
                          <a:srgbClr val="000000"/>
                        </a:solidFill>
                        <a:effectLst/>
                        <a:latin typeface="+mn-lt"/>
                      </a:endParaRPr>
                    </a:p>
                  </a:txBody>
                  <a:tcPr marL="4496" marR="4496" marT="4496" marB="0" anchor="ctr"/>
                </a:tc>
                <a:tc gridSpan="2">
                  <a:txBody>
                    <a:bodyPr/>
                    <a:lstStyle/>
                    <a:p>
                      <a:pPr algn="ctr" fontAlgn="ctr"/>
                      <a:r>
                        <a:rPr lang="en-IN" sz="1400" u="none" strike="noStrike">
                          <a:effectLst/>
                          <a:latin typeface="+mn-lt"/>
                        </a:rPr>
                        <a:t>Not Applicable</a:t>
                      </a:r>
                      <a:endParaRPr lang="en-IN" sz="1400" b="0" i="0" u="none" strike="noStrike">
                        <a:solidFill>
                          <a:srgbClr val="000000"/>
                        </a:solidFill>
                        <a:effectLst/>
                        <a:latin typeface="+mn-lt"/>
                      </a:endParaRPr>
                    </a:p>
                  </a:txBody>
                  <a:tcPr marL="4496" marR="4496" marT="4496" marB="0" anchor="ctr"/>
                </a:tc>
                <a:tc hMerge="1">
                  <a:txBody>
                    <a:bodyPr/>
                    <a:lstStyle/>
                    <a:p>
                      <a:endParaRPr lang="en-IN"/>
                    </a:p>
                  </a:txBody>
                  <a:tcPr/>
                </a:tc>
                <a:tc>
                  <a:txBody>
                    <a:bodyPr/>
                    <a:lstStyle/>
                    <a:p>
                      <a:pPr algn="ctr" fontAlgn="ctr"/>
                      <a:r>
                        <a:rPr lang="en-US" sz="1400" u="none" strike="noStrike">
                          <a:effectLst/>
                          <a:latin typeface="+mn-lt"/>
                        </a:rPr>
                        <a:t>&gt; 15 lakhs India sourced Incomes</a:t>
                      </a:r>
                      <a:endParaRPr lang="en-US" sz="1400" b="0" i="0" u="none" strike="noStrike">
                        <a:solidFill>
                          <a:srgbClr val="000000"/>
                        </a:solidFill>
                        <a:effectLst/>
                        <a:latin typeface="+mn-lt"/>
                      </a:endParaRPr>
                    </a:p>
                  </a:txBody>
                  <a:tcPr marL="4496" marR="4496" marT="4496" marB="0" anchor="ctr"/>
                </a:tc>
                <a:extLst>
                  <a:ext uri="{0D108BD9-81ED-4DB2-BD59-A6C34878D82A}">
                    <a16:rowId xmlns:a16="http://schemas.microsoft.com/office/drawing/2014/main" val="1597659518"/>
                  </a:ext>
                </a:extLst>
              </a:tr>
              <a:tr h="536524">
                <a:tc>
                  <a:txBody>
                    <a:bodyPr/>
                    <a:lstStyle/>
                    <a:p>
                      <a:pPr algn="ctr" fontAlgn="b"/>
                      <a:r>
                        <a:rPr lang="en-US" sz="1400" b="1" u="none" strike="noStrike" dirty="0">
                          <a:effectLst/>
                          <a:latin typeface="+mn-lt"/>
                        </a:rPr>
                        <a:t>No of days stay in India during the year</a:t>
                      </a:r>
                      <a:endParaRPr lang="en-US" sz="1400" b="1" i="0" u="none" strike="noStrike" dirty="0">
                        <a:solidFill>
                          <a:srgbClr val="000000"/>
                        </a:solidFill>
                        <a:effectLst/>
                        <a:latin typeface="+mn-lt"/>
                      </a:endParaRPr>
                    </a:p>
                  </a:txBody>
                  <a:tcPr marL="4496" marR="4496" marT="4496" marB="0" anchor="b"/>
                </a:tc>
                <a:tc gridSpan="2">
                  <a:txBody>
                    <a:bodyPr/>
                    <a:lstStyle/>
                    <a:p>
                      <a:pPr algn="ctr" fontAlgn="ctr"/>
                      <a:r>
                        <a:rPr lang="en-IN" sz="1400" u="none" strike="noStrike">
                          <a:effectLst/>
                          <a:latin typeface="+mn-lt"/>
                        </a:rPr>
                        <a:t>182 days or more</a:t>
                      </a:r>
                      <a:endParaRPr lang="en-IN" sz="1400" b="0" i="0" u="none" strike="noStrike">
                        <a:solidFill>
                          <a:srgbClr val="000000"/>
                        </a:solidFill>
                        <a:effectLst/>
                        <a:latin typeface="+mn-lt"/>
                      </a:endParaRPr>
                    </a:p>
                  </a:txBody>
                  <a:tcPr marL="4496" marR="4496" marT="4496" marB="0" anchor="ctr"/>
                </a:tc>
                <a:tc hMerge="1">
                  <a:txBody>
                    <a:bodyPr/>
                    <a:lstStyle/>
                    <a:p>
                      <a:endParaRPr lang="en-IN"/>
                    </a:p>
                  </a:txBody>
                  <a:tcPr/>
                </a:tc>
                <a:tc>
                  <a:txBody>
                    <a:bodyPr/>
                    <a:lstStyle/>
                    <a:p>
                      <a:pPr algn="ctr" fontAlgn="ctr"/>
                      <a:r>
                        <a:rPr lang="en-IN" sz="1400" u="none" strike="noStrike">
                          <a:effectLst/>
                          <a:latin typeface="+mn-lt"/>
                        </a:rPr>
                        <a:t>120 days or more</a:t>
                      </a:r>
                      <a:endParaRPr lang="en-IN" sz="1400" b="0" i="0" u="none" strike="noStrike">
                        <a:solidFill>
                          <a:srgbClr val="000000"/>
                        </a:solidFill>
                        <a:effectLst/>
                        <a:latin typeface="+mn-lt"/>
                      </a:endParaRPr>
                    </a:p>
                  </a:txBody>
                  <a:tcPr marL="4496" marR="4496" marT="4496" marB="0" anchor="ctr"/>
                </a:tc>
                <a:tc>
                  <a:txBody>
                    <a:bodyPr/>
                    <a:lstStyle/>
                    <a:p>
                      <a:pPr algn="ctr" fontAlgn="ctr"/>
                      <a:r>
                        <a:rPr lang="en-IN" sz="1400" u="none" strike="noStrike">
                          <a:effectLst/>
                          <a:latin typeface="+mn-lt"/>
                        </a:rPr>
                        <a:t>182 days or more</a:t>
                      </a:r>
                      <a:endParaRPr lang="en-IN" sz="1400" b="0" i="0" u="none" strike="noStrike">
                        <a:solidFill>
                          <a:srgbClr val="000000"/>
                        </a:solidFill>
                        <a:effectLst/>
                        <a:latin typeface="+mn-lt"/>
                      </a:endParaRPr>
                    </a:p>
                  </a:txBody>
                  <a:tcPr marL="4496" marR="4496" marT="4496" marB="0" anchor="ctr"/>
                </a:tc>
                <a:tc>
                  <a:txBody>
                    <a:bodyPr/>
                    <a:lstStyle/>
                    <a:p>
                      <a:pPr algn="ctr" fontAlgn="ctr"/>
                      <a:r>
                        <a:rPr lang="en-IN" sz="1400" u="none" strike="noStrike">
                          <a:effectLst/>
                          <a:latin typeface="+mn-lt"/>
                        </a:rPr>
                        <a:t>60 days or more</a:t>
                      </a:r>
                      <a:endParaRPr lang="en-IN" sz="1400" b="0" i="0" u="none" strike="noStrike">
                        <a:solidFill>
                          <a:srgbClr val="000000"/>
                        </a:solidFill>
                        <a:effectLst/>
                        <a:latin typeface="+mn-lt"/>
                      </a:endParaRPr>
                    </a:p>
                  </a:txBody>
                  <a:tcPr marL="4496" marR="4496" marT="4496" marB="0" anchor="ctr"/>
                </a:tc>
                <a:tc>
                  <a:txBody>
                    <a:bodyPr/>
                    <a:lstStyle/>
                    <a:p>
                      <a:pPr algn="ctr" fontAlgn="ctr"/>
                      <a:r>
                        <a:rPr lang="en-IN" sz="1400" u="none" strike="noStrike">
                          <a:effectLst/>
                          <a:latin typeface="+mn-lt"/>
                        </a:rPr>
                        <a:t>Not Relevant</a:t>
                      </a:r>
                      <a:endParaRPr lang="en-IN" sz="1400" b="0" i="0" u="none" strike="noStrike">
                        <a:solidFill>
                          <a:srgbClr val="000000"/>
                        </a:solidFill>
                        <a:effectLst/>
                        <a:latin typeface="+mn-lt"/>
                      </a:endParaRPr>
                    </a:p>
                  </a:txBody>
                  <a:tcPr marL="4496" marR="4496" marT="4496" marB="0" anchor="ctr"/>
                </a:tc>
                <a:extLst>
                  <a:ext uri="{0D108BD9-81ED-4DB2-BD59-A6C34878D82A}">
                    <a16:rowId xmlns:a16="http://schemas.microsoft.com/office/drawing/2014/main" val="2958219092"/>
                  </a:ext>
                </a:extLst>
              </a:tr>
              <a:tr h="667357">
                <a:tc>
                  <a:txBody>
                    <a:bodyPr/>
                    <a:lstStyle/>
                    <a:p>
                      <a:pPr algn="ctr" fontAlgn="b"/>
                      <a:r>
                        <a:rPr lang="en-US" sz="1400" b="1" u="none" strike="noStrike" dirty="0">
                          <a:effectLst/>
                          <a:latin typeface="+mn-lt"/>
                        </a:rPr>
                        <a:t>No of days stay in India during preceding 4 years</a:t>
                      </a:r>
                      <a:endParaRPr lang="en-US" sz="1400" b="1" i="0" u="none" strike="noStrike" dirty="0">
                        <a:solidFill>
                          <a:srgbClr val="000000"/>
                        </a:solidFill>
                        <a:effectLst/>
                        <a:latin typeface="+mn-lt"/>
                      </a:endParaRPr>
                    </a:p>
                  </a:txBody>
                  <a:tcPr marL="4496" marR="4496" marT="4496" marB="0" anchor="b"/>
                </a:tc>
                <a:tc gridSpan="2">
                  <a:txBody>
                    <a:bodyPr/>
                    <a:lstStyle/>
                    <a:p>
                      <a:pPr algn="ctr" fontAlgn="ctr"/>
                      <a:r>
                        <a:rPr lang="en-IN" sz="1400" u="none" strike="noStrike" dirty="0">
                          <a:effectLst/>
                          <a:latin typeface="+mn-lt"/>
                        </a:rPr>
                        <a:t>Not Applicable</a:t>
                      </a:r>
                      <a:endParaRPr lang="en-IN" sz="1400" b="0" i="0" u="none" strike="noStrike" dirty="0">
                        <a:solidFill>
                          <a:srgbClr val="000000"/>
                        </a:solidFill>
                        <a:effectLst/>
                        <a:latin typeface="+mn-lt"/>
                      </a:endParaRPr>
                    </a:p>
                  </a:txBody>
                  <a:tcPr marL="4496" marR="4496" marT="4496" marB="0" anchor="ctr"/>
                </a:tc>
                <a:tc hMerge="1">
                  <a:txBody>
                    <a:bodyPr/>
                    <a:lstStyle/>
                    <a:p>
                      <a:endParaRPr lang="en-IN"/>
                    </a:p>
                  </a:txBody>
                  <a:tcPr/>
                </a:tc>
                <a:tc>
                  <a:txBody>
                    <a:bodyPr/>
                    <a:lstStyle/>
                    <a:p>
                      <a:pPr algn="ctr" fontAlgn="ctr"/>
                      <a:r>
                        <a:rPr lang="en-IN" sz="1400" u="none" strike="noStrike">
                          <a:effectLst/>
                          <a:latin typeface="+mn-lt"/>
                        </a:rPr>
                        <a:t>365 days or more</a:t>
                      </a:r>
                      <a:endParaRPr lang="en-IN" sz="1400" b="0" i="0" u="none" strike="noStrike">
                        <a:solidFill>
                          <a:srgbClr val="000000"/>
                        </a:solidFill>
                        <a:effectLst/>
                        <a:latin typeface="+mn-lt"/>
                      </a:endParaRPr>
                    </a:p>
                  </a:txBody>
                  <a:tcPr marL="4496" marR="4496" marT="4496" marB="0" anchor="ctr"/>
                </a:tc>
                <a:tc>
                  <a:txBody>
                    <a:bodyPr/>
                    <a:lstStyle/>
                    <a:p>
                      <a:pPr algn="ctr" fontAlgn="ctr"/>
                      <a:r>
                        <a:rPr lang="en-IN" sz="1400" u="none" strike="noStrike">
                          <a:effectLst/>
                          <a:latin typeface="+mn-lt"/>
                        </a:rPr>
                        <a:t>Not applicable</a:t>
                      </a:r>
                      <a:endParaRPr lang="en-IN" sz="1400" b="0" i="0" u="none" strike="noStrike">
                        <a:solidFill>
                          <a:srgbClr val="000000"/>
                        </a:solidFill>
                        <a:effectLst/>
                        <a:latin typeface="+mn-lt"/>
                      </a:endParaRPr>
                    </a:p>
                  </a:txBody>
                  <a:tcPr marL="4496" marR="4496" marT="4496" marB="0" anchor="ctr"/>
                </a:tc>
                <a:tc>
                  <a:txBody>
                    <a:bodyPr/>
                    <a:lstStyle/>
                    <a:p>
                      <a:pPr algn="ctr" fontAlgn="ctr"/>
                      <a:r>
                        <a:rPr lang="en-IN" sz="1400" u="none" strike="noStrike">
                          <a:effectLst/>
                          <a:latin typeface="+mn-lt"/>
                        </a:rPr>
                        <a:t>365 days or more</a:t>
                      </a:r>
                      <a:endParaRPr lang="en-IN" sz="1400" b="0" i="0" u="none" strike="noStrike">
                        <a:solidFill>
                          <a:srgbClr val="000000"/>
                        </a:solidFill>
                        <a:effectLst/>
                        <a:latin typeface="+mn-lt"/>
                      </a:endParaRPr>
                    </a:p>
                  </a:txBody>
                  <a:tcPr marL="4496" marR="4496" marT="4496" marB="0" anchor="ctr"/>
                </a:tc>
                <a:tc>
                  <a:txBody>
                    <a:bodyPr/>
                    <a:lstStyle/>
                    <a:p>
                      <a:pPr algn="ctr" fontAlgn="ctr"/>
                      <a:r>
                        <a:rPr lang="en-IN" sz="1400" u="none" strike="noStrike">
                          <a:effectLst/>
                          <a:latin typeface="+mn-lt"/>
                        </a:rPr>
                        <a:t>Not applicable</a:t>
                      </a:r>
                      <a:endParaRPr lang="en-IN" sz="1400" b="0" i="0" u="none" strike="noStrike">
                        <a:solidFill>
                          <a:srgbClr val="000000"/>
                        </a:solidFill>
                        <a:effectLst/>
                        <a:latin typeface="+mn-lt"/>
                      </a:endParaRPr>
                    </a:p>
                  </a:txBody>
                  <a:tcPr marL="4496" marR="4496" marT="4496" marB="0" anchor="ctr"/>
                </a:tc>
                <a:extLst>
                  <a:ext uri="{0D108BD9-81ED-4DB2-BD59-A6C34878D82A}">
                    <a16:rowId xmlns:a16="http://schemas.microsoft.com/office/drawing/2014/main" val="2755653240"/>
                  </a:ext>
                </a:extLst>
              </a:tr>
              <a:tr h="667357">
                <a:tc>
                  <a:txBody>
                    <a:bodyPr/>
                    <a:lstStyle/>
                    <a:p>
                      <a:pPr algn="ctr" fontAlgn="b"/>
                      <a:r>
                        <a:rPr lang="en-US" sz="1400" b="1" u="none" strike="noStrike" dirty="0">
                          <a:effectLst/>
                          <a:latin typeface="+mn-lt"/>
                        </a:rPr>
                        <a:t>Are you a resident in a country outside of India</a:t>
                      </a:r>
                      <a:endParaRPr lang="en-US" sz="1400" b="1" i="0" u="none" strike="noStrike" dirty="0">
                        <a:solidFill>
                          <a:srgbClr val="000000"/>
                        </a:solidFill>
                        <a:effectLst/>
                        <a:latin typeface="+mn-lt"/>
                      </a:endParaRPr>
                    </a:p>
                  </a:txBody>
                  <a:tcPr marL="4496" marR="4496" marT="4496" marB="0" anchor="b"/>
                </a:tc>
                <a:tc gridSpan="5">
                  <a:txBody>
                    <a:bodyPr/>
                    <a:lstStyle/>
                    <a:p>
                      <a:pPr algn="ctr" fontAlgn="ctr"/>
                      <a:r>
                        <a:rPr lang="en-IN" sz="1400" u="none" strike="noStrike">
                          <a:effectLst/>
                          <a:latin typeface="+mn-lt"/>
                        </a:rPr>
                        <a:t>Not Applicable</a:t>
                      </a:r>
                      <a:endParaRPr lang="en-IN" sz="1400" b="0" i="0" u="none" strike="noStrike">
                        <a:solidFill>
                          <a:srgbClr val="000000"/>
                        </a:solidFill>
                        <a:effectLst/>
                        <a:latin typeface="+mn-lt"/>
                      </a:endParaRPr>
                    </a:p>
                  </a:txBody>
                  <a:tcPr marL="4496" marR="4496" marT="4496"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fontAlgn="ctr"/>
                      <a:r>
                        <a:rPr lang="en-IN" sz="1400" u="none" strike="noStrike">
                          <a:effectLst/>
                          <a:latin typeface="+mn-lt"/>
                        </a:rPr>
                        <a:t>No</a:t>
                      </a:r>
                      <a:endParaRPr lang="en-IN" sz="1400" b="0" i="0" u="none" strike="noStrike">
                        <a:solidFill>
                          <a:srgbClr val="000000"/>
                        </a:solidFill>
                        <a:effectLst/>
                        <a:latin typeface="+mn-lt"/>
                      </a:endParaRPr>
                    </a:p>
                  </a:txBody>
                  <a:tcPr marL="4496" marR="4496" marT="4496" marB="0" anchor="ctr"/>
                </a:tc>
                <a:extLst>
                  <a:ext uri="{0D108BD9-81ED-4DB2-BD59-A6C34878D82A}">
                    <a16:rowId xmlns:a16="http://schemas.microsoft.com/office/drawing/2014/main" val="1526350159"/>
                  </a:ext>
                </a:extLst>
              </a:tr>
              <a:tr h="204051">
                <a:tc gridSpan="7">
                  <a:txBody>
                    <a:bodyPr/>
                    <a:lstStyle/>
                    <a:p>
                      <a:pPr algn="ctr" fontAlgn="b"/>
                      <a:r>
                        <a:rPr lang="en-US" sz="1400" b="1" u="none" strike="noStrike" dirty="0">
                          <a:effectLst/>
                          <a:latin typeface="+mn-lt"/>
                        </a:rPr>
                        <a:t>If one satisfies all conditions in any one column, he/she would be a Resident in India for that year.</a:t>
                      </a:r>
                      <a:endParaRPr lang="en-US" sz="1400" b="1" i="0" u="none" strike="noStrike" dirty="0">
                        <a:solidFill>
                          <a:srgbClr val="000000"/>
                        </a:solidFill>
                        <a:effectLst/>
                        <a:latin typeface="+mn-lt"/>
                      </a:endParaRPr>
                    </a:p>
                  </a:txBody>
                  <a:tcPr marL="4496" marR="4496" marT="4496"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72158757"/>
                  </a:ext>
                </a:extLst>
              </a:tr>
              <a:tr h="378006">
                <a:tc gridSpan="7">
                  <a:txBody>
                    <a:bodyPr/>
                    <a:lstStyle/>
                    <a:p>
                      <a:pPr algn="l" fontAlgn="b"/>
                      <a:r>
                        <a:rPr lang="en-US" sz="1400" b="1" u="none" strike="noStrike" dirty="0">
                          <a:effectLst/>
                          <a:latin typeface="+mn-lt"/>
                        </a:rPr>
                        <a:t>Note:- If one is covered by purpose as mentioned in 1 to 3 above, then conditions mentioned in 4 &amp; 5 would not apply and vise-a-versa.</a:t>
                      </a:r>
                      <a:endParaRPr lang="en-US" sz="1400" b="1" i="0" u="none" strike="noStrike" dirty="0">
                        <a:solidFill>
                          <a:srgbClr val="000000"/>
                        </a:solidFill>
                        <a:effectLst/>
                        <a:latin typeface="+mn-lt"/>
                      </a:endParaRPr>
                    </a:p>
                  </a:txBody>
                  <a:tcPr marL="4496" marR="4496" marT="4496"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212390199"/>
                  </a:ext>
                </a:extLst>
              </a:tr>
              <a:tr h="204051">
                <a:tc gridSpan="7">
                  <a:txBody>
                    <a:bodyPr/>
                    <a:lstStyle/>
                    <a:p>
                      <a:pPr algn="l" fontAlgn="b"/>
                      <a:r>
                        <a:rPr lang="en-US" sz="1400" b="1" u="none" strike="noStrike" dirty="0">
                          <a:effectLst/>
                          <a:latin typeface="+mn-lt"/>
                        </a:rPr>
                        <a:t>Note:- Only if a person become NR as per rule 1 to 5, there would be application of Rule 6</a:t>
                      </a:r>
                      <a:endParaRPr lang="en-US" sz="1400" b="1" i="0" u="none" strike="noStrike" dirty="0">
                        <a:solidFill>
                          <a:srgbClr val="000000"/>
                        </a:solidFill>
                        <a:effectLst/>
                        <a:latin typeface="+mn-lt"/>
                      </a:endParaRPr>
                    </a:p>
                  </a:txBody>
                  <a:tcPr marL="4496" marR="4496" marT="4496"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590486615"/>
                  </a:ext>
                </a:extLst>
              </a:tr>
              <a:tr h="204051">
                <a:tc gridSpan="7">
                  <a:txBody>
                    <a:bodyPr/>
                    <a:lstStyle/>
                    <a:p>
                      <a:pPr algn="l" fontAlgn="b"/>
                      <a:r>
                        <a:rPr lang="en-US" sz="1400" b="1" u="none" strike="noStrike" dirty="0">
                          <a:effectLst/>
                          <a:latin typeface="+mn-lt"/>
                        </a:rPr>
                        <a:t>Note:- If a person is resident either as per rule 3 or rule 6, he would always be RNOR</a:t>
                      </a:r>
                      <a:endParaRPr lang="en-US" sz="1400" b="1" i="0" u="none" strike="noStrike" dirty="0">
                        <a:solidFill>
                          <a:srgbClr val="000000"/>
                        </a:solidFill>
                        <a:effectLst/>
                        <a:latin typeface="+mn-lt"/>
                      </a:endParaRPr>
                    </a:p>
                  </a:txBody>
                  <a:tcPr marL="4496" marR="4496" marT="4496"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36501201"/>
                  </a:ext>
                </a:extLst>
              </a:tr>
            </a:tbl>
          </a:graphicData>
        </a:graphic>
      </p:graphicFrame>
      <p:sp>
        <p:nvSpPr>
          <p:cNvPr id="2" name="Date Placeholder 1">
            <a:extLst>
              <a:ext uri="{FF2B5EF4-FFF2-40B4-BE49-F238E27FC236}">
                <a16:creationId xmlns:a16="http://schemas.microsoft.com/office/drawing/2014/main" id="{42D9D677-26F9-6C29-A52C-B232F5349EC1}"/>
              </a:ext>
            </a:extLst>
          </p:cNvPr>
          <p:cNvSpPr>
            <a:spLocks noGrp="1"/>
          </p:cNvSpPr>
          <p:nvPr>
            <p:ph type="dt" sz="half" idx="10"/>
          </p:nvPr>
        </p:nvSpPr>
        <p:spPr/>
        <p:txBody>
          <a:bodyPr/>
          <a:lstStyle/>
          <a:p>
            <a:r>
              <a:rPr lang="en-US"/>
              <a:t>07th October 2024</a:t>
            </a:r>
          </a:p>
        </p:txBody>
      </p:sp>
      <p:sp>
        <p:nvSpPr>
          <p:cNvPr id="3" name="Footer Placeholder 2">
            <a:extLst>
              <a:ext uri="{FF2B5EF4-FFF2-40B4-BE49-F238E27FC236}">
                <a16:creationId xmlns:a16="http://schemas.microsoft.com/office/drawing/2014/main" id="{CBFE49B4-D76C-D56F-C81B-7481D0F94BE7}"/>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52501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stockillustrations.com/Image.aspx?src=medres&amp;name=ADAK0157.jpg&amp;sz=572&amp;fit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0" y="4617720"/>
            <a:ext cx="2133600" cy="22402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3BA9EE58-0204-4B04-5AF5-2B96FDB48EA7}"/>
              </a:ext>
            </a:extLst>
          </p:cNvPr>
          <p:cNvGraphicFramePr>
            <a:graphicFrameLocks noGrp="1"/>
          </p:cNvGraphicFramePr>
          <p:nvPr>
            <p:ph idx="1"/>
          </p:nvPr>
        </p:nvGraphicFramePr>
        <p:xfrm>
          <a:off x="1828800" y="304800"/>
          <a:ext cx="9296399"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a:extLst>
              <a:ext uri="{FF2B5EF4-FFF2-40B4-BE49-F238E27FC236}">
                <a16:creationId xmlns:a16="http://schemas.microsoft.com/office/drawing/2014/main" id="{99D10AE7-8D19-B0F7-162F-C4F0F182BB91}"/>
              </a:ext>
            </a:extLst>
          </p:cNvPr>
          <p:cNvSpPr>
            <a:spLocks noGrp="1"/>
          </p:cNvSpPr>
          <p:nvPr>
            <p:ph type="dt" sz="half" idx="10"/>
          </p:nvPr>
        </p:nvSpPr>
        <p:spPr/>
        <p:txBody>
          <a:bodyPr/>
          <a:lstStyle/>
          <a:p>
            <a:r>
              <a:rPr lang="en-US"/>
              <a:t>07th October 2024</a:t>
            </a:r>
          </a:p>
        </p:txBody>
      </p:sp>
      <p:sp>
        <p:nvSpPr>
          <p:cNvPr id="3" name="Footer Placeholder 2">
            <a:extLst>
              <a:ext uri="{FF2B5EF4-FFF2-40B4-BE49-F238E27FC236}">
                <a16:creationId xmlns:a16="http://schemas.microsoft.com/office/drawing/2014/main" id="{1E49CD7C-F49E-CD7E-8499-2F2BBAE0A695}"/>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43469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49EB-D04C-4AC6-C73F-3702D4D1B6C3}"/>
              </a:ext>
            </a:extLst>
          </p:cNvPr>
          <p:cNvSpPr>
            <a:spLocks noGrp="1"/>
          </p:cNvSpPr>
          <p:nvPr>
            <p:ph type="title"/>
          </p:nvPr>
        </p:nvSpPr>
        <p:spPr/>
        <p:txBody>
          <a:bodyPr/>
          <a:lstStyle/>
          <a:p>
            <a:r>
              <a:rPr lang="en-US" dirty="0">
                <a:solidFill>
                  <a:srgbClr val="FF0000"/>
                </a:solidFill>
              </a:rPr>
              <a:t>ROAD MAP FOR THE DISCUSSION	</a:t>
            </a:r>
            <a:endParaRPr lang="en-IN" dirty="0">
              <a:solidFill>
                <a:srgbClr val="FF0000"/>
              </a:solidFill>
            </a:endParaRPr>
          </a:p>
        </p:txBody>
      </p:sp>
      <p:sp>
        <p:nvSpPr>
          <p:cNvPr id="3" name="Content Placeholder 2">
            <a:extLst>
              <a:ext uri="{FF2B5EF4-FFF2-40B4-BE49-F238E27FC236}">
                <a16:creationId xmlns:a16="http://schemas.microsoft.com/office/drawing/2014/main" id="{A07B2238-129F-2286-A0AF-8A2026255FE8}"/>
              </a:ext>
            </a:extLst>
          </p:cNvPr>
          <p:cNvSpPr>
            <a:spLocks noGrp="1"/>
          </p:cNvSpPr>
          <p:nvPr>
            <p:ph idx="1"/>
          </p:nvPr>
        </p:nvSpPr>
        <p:spPr>
          <a:xfrm>
            <a:off x="685800" y="1676400"/>
            <a:ext cx="10741152" cy="4572000"/>
          </a:xfrm>
        </p:spPr>
        <p:txBody>
          <a:bodyPr>
            <a:normAutofit/>
          </a:bodyPr>
          <a:lstStyle/>
          <a:p>
            <a:r>
              <a:rPr lang="en-IN" sz="2600" dirty="0"/>
              <a:t>Conflicts in Residential Status of Individual </a:t>
            </a:r>
          </a:p>
          <a:p>
            <a:r>
              <a:rPr lang="en-IN" sz="2600" dirty="0"/>
              <a:t>Objective of Tax Treaty </a:t>
            </a:r>
          </a:p>
          <a:p>
            <a:r>
              <a:rPr lang="en-IN" sz="2600" dirty="0"/>
              <a:t>Important things to remember in application of Tax Treaty</a:t>
            </a:r>
          </a:p>
          <a:p>
            <a:r>
              <a:rPr lang="en-IN" sz="2600" dirty="0"/>
              <a:t>Features &amp; Characteristics of Tax Treaty </a:t>
            </a:r>
          </a:p>
          <a:p>
            <a:r>
              <a:rPr lang="en-IN" sz="2600" dirty="0"/>
              <a:t>Taxation of Incomes of NRI’s</a:t>
            </a:r>
          </a:p>
          <a:p>
            <a:pPr marL="514350" indent="-514350">
              <a:buAutoNum type="alphaLcParenR"/>
            </a:pPr>
            <a:r>
              <a:rPr lang="en-IN" sz="2600" dirty="0"/>
              <a:t>Dependent Personal Services (Salary Income)</a:t>
            </a:r>
          </a:p>
          <a:p>
            <a:pPr marL="514350" indent="-514350">
              <a:buAutoNum type="alphaLcParenR"/>
            </a:pPr>
            <a:r>
              <a:rPr lang="en-IN" sz="2600" dirty="0"/>
              <a:t>Capital Gains</a:t>
            </a:r>
          </a:p>
          <a:p>
            <a:pPr marL="514350" indent="-514350">
              <a:buAutoNum type="alphaLcParenR"/>
            </a:pPr>
            <a:r>
              <a:rPr lang="en-IN" sz="2600" dirty="0"/>
              <a:t>Interest</a:t>
            </a:r>
          </a:p>
          <a:p>
            <a:pPr marL="514350" indent="-514350">
              <a:buAutoNum type="alphaLcParenR"/>
            </a:pPr>
            <a:r>
              <a:rPr lang="en-IN" sz="2600" dirty="0"/>
              <a:t>Dividend</a:t>
            </a:r>
          </a:p>
          <a:p>
            <a:pPr marL="0" indent="0">
              <a:buNone/>
            </a:pPr>
            <a:endParaRPr lang="en-IN" sz="2600" dirty="0"/>
          </a:p>
          <a:p>
            <a:pPr marL="0" indent="0">
              <a:buNone/>
            </a:pPr>
            <a:endParaRPr lang="en-IN" sz="2600" dirty="0"/>
          </a:p>
        </p:txBody>
      </p:sp>
      <p:sp>
        <p:nvSpPr>
          <p:cNvPr id="4" name="Date Placeholder 3">
            <a:extLst>
              <a:ext uri="{FF2B5EF4-FFF2-40B4-BE49-F238E27FC236}">
                <a16:creationId xmlns:a16="http://schemas.microsoft.com/office/drawing/2014/main" id="{139F12D3-C631-249B-2390-B89F184EC8F6}"/>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5ED86344-134B-85D9-300A-E14327099F17}"/>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591124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BA9EE58-0204-4B04-5AF5-2B96FDB48EA7}"/>
              </a:ext>
            </a:extLst>
          </p:cNvPr>
          <p:cNvGraphicFramePr>
            <a:graphicFrameLocks noGrp="1"/>
          </p:cNvGraphicFramePr>
          <p:nvPr>
            <p:ph idx="1"/>
          </p:nvPr>
        </p:nvGraphicFramePr>
        <p:xfrm>
          <a:off x="990600" y="304800"/>
          <a:ext cx="9753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i.pinimg.com/474x/b5/d1/82/b5d182f0dfea0bf963fd1f81943765ef--balance-oth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2600" y="4190999"/>
            <a:ext cx="2819400" cy="2667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5D701A0-D6B4-5752-5EAB-367F2B316C3B}"/>
              </a:ext>
            </a:extLst>
          </p:cNvPr>
          <p:cNvSpPr>
            <a:spLocks noGrp="1"/>
          </p:cNvSpPr>
          <p:nvPr>
            <p:ph type="dt" sz="half" idx="10"/>
          </p:nvPr>
        </p:nvSpPr>
        <p:spPr/>
        <p:txBody>
          <a:bodyPr/>
          <a:lstStyle/>
          <a:p>
            <a:r>
              <a:rPr lang="en-US"/>
              <a:t>07th October 2024</a:t>
            </a:r>
          </a:p>
        </p:txBody>
      </p:sp>
      <p:sp>
        <p:nvSpPr>
          <p:cNvPr id="3" name="Footer Placeholder 2">
            <a:extLst>
              <a:ext uri="{FF2B5EF4-FFF2-40B4-BE49-F238E27FC236}">
                <a16:creationId xmlns:a16="http://schemas.microsoft.com/office/drawing/2014/main" id="{FEA58544-BCD1-6777-969D-00257BAC224D}"/>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110914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0058400" cy="1609344"/>
          </a:xfrm>
        </p:spPr>
        <p:txBody>
          <a:bodyPr>
            <a:noAutofit/>
          </a:bodyPr>
          <a:lstStyle/>
          <a:p>
            <a:pPr algn="ctr"/>
            <a:r>
              <a:rPr lang="en-US" sz="3600" dirty="0"/>
              <a:t>Dual Residency – cases where person is resident in both the countries as per the respective </a:t>
            </a:r>
            <a:r>
              <a:rPr lang="en-US" sz="3200" dirty="0"/>
              <a:t>domestic</a:t>
            </a:r>
            <a:r>
              <a:rPr lang="en-US" sz="3600" dirty="0"/>
              <a:t> laws</a:t>
            </a:r>
            <a:endParaRPr lang="en-IN" sz="3600" dirty="0"/>
          </a:p>
        </p:txBody>
      </p:sp>
      <p:sp>
        <p:nvSpPr>
          <p:cNvPr id="7" name="Content Placeholder 6"/>
          <p:cNvSpPr>
            <a:spLocks noGrp="1"/>
          </p:cNvSpPr>
          <p:nvPr>
            <p:ph idx="1"/>
          </p:nvPr>
        </p:nvSpPr>
        <p:spPr/>
        <p:txBody>
          <a:bodyPr>
            <a:normAutofit/>
          </a:bodyPr>
          <a:lstStyle/>
          <a:p>
            <a:r>
              <a:rPr lang="en-US" sz="2200" b="1" dirty="0"/>
              <a:t>Residential status to be determined on the basis of DTAA between both the countries.</a:t>
            </a:r>
          </a:p>
          <a:p>
            <a:endParaRPr lang="en-US" sz="2200" dirty="0"/>
          </a:p>
          <a:p>
            <a:r>
              <a:rPr lang="en-US" sz="2200" dirty="0"/>
              <a:t>Generally mentioned in Article 4 of the DTAA</a:t>
            </a:r>
          </a:p>
          <a:p>
            <a:endParaRPr lang="en-US" sz="2200" dirty="0"/>
          </a:p>
          <a:p>
            <a:r>
              <a:rPr lang="en-US" sz="2200" b="1" dirty="0">
                <a:solidFill>
                  <a:srgbClr val="FF0000"/>
                </a:solidFill>
              </a:rPr>
              <a:t>Tie Breaker rules</a:t>
            </a:r>
            <a:r>
              <a:rPr lang="en-US" sz="2200" dirty="0"/>
              <a:t> as per the model tax conventions for the DTAA has been shown in the next slide. </a:t>
            </a:r>
          </a:p>
        </p:txBody>
      </p:sp>
      <p:sp>
        <p:nvSpPr>
          <p:cNvPr id="3" name="Date Placeholder 2">
            <a:extLst>
              <a:ext uri="{FF2B5EF4-FFF2-40B4-BE49-F238E27FC236}">
                <a16:creationId xmlns:a16="http://schemas.microsoft.com/office/drawing/2014/main" id="{E6E6AD68-35FF-2A73-D16F-4756E51C1F9C}"/>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234185E3-B590-D09D-8AE2-1A999707938C}"/>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310305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04901"/>
            <a:ext cx="10972800" cy="6019800"/>
          </a:xfrm>
        </p:spPr>
        <p:txBody>
          <a:bodyPr>
            <a:normAutofit/>
          </a:bodyPr>
          <a:lstStyle/>
          <a:p>
            <a:pPr marL="274320" lvl="1" indent="0" algn="ctr">
              <a:buNone/>
            </a:pPr>
            <a:r>
              <a:rPr lang="en-US" dirty="0"/>
              <a:t>He shall be deemed to be a resident only of the State in which he </a:t>
            </a:r>
            <a:r>
              <a:rPr lang="en-US" b="1" dirty="0">
                <a:solidFill>
                  <a:srgbClr val="FF0000"/>
                </a:solidFill>
              </a:rPr>
              <a:t>has a permanent home </a:t>
            </a:r>
            <a:r>
              <a:rPr lang="en-US" dirty="0"/>
              <a:t>available to him </a:t>
            </a:r>
          </a:p>
          <a:p>
            <a:pPr marL="274320" lvl="1" indent="0" algn="ctr">
              <a:buNone/>
            </a:pPr>
            <a:endParaRPr lang="en-US" dirty="0"/>
          </a:p>
          <a:p>
            <a:pPr marL="274320" lvl="1" indent="0" algn="ctr">
              <a:buNone/>
            </a:pPr>
            <a:r>
              <a:rPr lang="en-US" sz="1700" dirty="0"/>
              <a:t>If he has a </a:t>
            </a:r>
            <a:r>
              <a:rPr lang="en-US" sz="1700" b="1" dirty="0">
                <a:solidFill>
                  <a:srgbClr val="FF0000"/>
                </a:solidFill>
              </a:rPr>
              <a:t>permanent home available to him in both States</a:t>
            </a:r>
            <a:r>
              <a:rPr lang="en-US" sz="1700" dirty="0"/>
              <a:t>, he shall be deemed to be a resident only of the State with which </a:t>
            </a:r>
            <a:r>
              <a:rPr lang="en-US" sz="1700" b="1" dirty="0">
                <a:solidFill>
                  <a:srgbClr val="FF0000"/>
                </a:solidFill>
              </a:rPr>
              <a:t>his personal and economic relations are closer </a:t>
            </a:r>
            <a:r>
              <a:rPr lang="en-US" sz="1700" dirty="0"/>
              <a:t>(</a:t>
            </a:r>
            <a:r>
              <a:rPr lang="en-US" sz="1700" b="1" dirty="0"/>
              <a:t>center of vital interests</a:t>
            </a:r>
            <a:r>
              <a:rPr lang="en-US" sz="1700" dirty="0"/>
              <a:t>)</a:t>
            </a:r>
          </a:p>
          <a:p>
            <a:pPr marL="274320" lvl="1" indent="0" algn="ctr">
              <a:buNone/>
            </a:pPr>
            <a:endParaRPr lang="en-US" dirty="0"/>
          </a:p>
          <a:p>
            <a:pPr marL="274320" lvl="1" indent="0" algn="ctr">
              <a:buNone/>
            </a:pPr>
            <a:r>
              <a:rPr lang="en-US" dirty="0"/>
              <a:t>If the State in which he has his </a:t>
            </a:r>
            <a:r>
              <a:rPr lang="en-US" dirty="0" err="1"/>
              <a:t>centre</a:t>
            </a:r>
            <a:r>
              <a:rPr lang="en-US" dirty="0"/>
              <a:t> of vital interests cannot be determined, or if</a:t>
            </a:r>
          </a:p>
          <a:p>
            <a:pPr marL="274320" lvl="1" indent="0" algn="ctr">
              <a:buNone/>
            </a:pPr>
            <a:r>
              <a:rPr lang="en-US" dirty="0"/>
              <a:t>he does not have a permanent home available to him in either State, he shall be deemed</a:t>
            </a:r>
          </a:p>
          <a:p>
            <a:pPr marL="274320" lvl="1" indent="0" algn="ctr">
              <a:buNone/>
            </a:pPr>
            <a:r>
              <a:rPr lang="en-US" dirty="0"/>
              <a:t>to be a resident </a:t>
            </a:r>
            <a:r>
              <a:rPr lang="en-US" b="1" dirty="0">
                <a:solidFill>
                  <a:srgbClr val="FF0000"/>
                </a:solidFill>
              </a:rPr>
              <a:t>only of the State in which he is habitually abode</a:t>
            </a:r>
            <a:r>
              <a:rPr lang="en-US" dirty="0"/>
              <a:t>.</a:t>
            </a:r>
          </a:p>
          <a:p>
            <a:pPr marL="0" indent="0">
              <a:buNone/>
            </a:pPr>
            <a:endParaRPr lang="en-US" dirty="0"/>
          </a:p>
          <a:p>
            <a:pPr marL="0" indent="0" algn="ctr">
              <a:buNone/>
            </a:pPr>
            <a:r>
              <a:rPr lang="en-US" dirty="0"/>
              <a:t>If he is habitually abode in both States or in neither of them, he shall be deemed to be a resident only of the State of </a:t>
            </a:r>
            <a:r>
              <a:rPr lang="en-US" b="1" dirty="0">
                <a:solidFill>
                  <a:srgbClr val="FF0000"/>
                </a:solidFill>
              </a:rPr>
              <a:t>which he is a national</a:t>
            </a:r>
            <a:r>
              <a:rPr lang="en-US" dirty="0"/>
              <a:t>; </a:t>
            </a:r>
          </a:p>
          <a:p>
            <a:pPr marL="0" indent="0" algn="ctr">
              <a:buNone/>
            </a:pPr>
            <a:endParaRPr lang="en-US" dirty="0"/>
          </a:p>
          <a:p>
            <a:pPr marL="0" indent="0" algn="ctr">
              <a:buNone/>
            </a:pPr>
            <a:r>
              <a:rPr lang="en-US" dirty="0"/>
              <a:t>If he is a national of both States or of neither of them, the competent authorities</a:t>
            </a:r>
          </a:p>
          <a:p>
            <a:pPr marL="0" indent="0" algn="ctr">
              <a:buNone/>
            </a:pPr>
            <a:r>
              <a:rPr lang="en-US" dirty="0"/>
              <a:t>of the Contracting States </a:t>
            </a:r>
            <a:r>
              <a:rPr lang="en-US" b="1" dirty="0">
                <a:solidFill>
                  <a:srgbClr val="FF0000"/>
                </a:solidFill>
              </a:rPr>
              <a:t>shall settle the question by mutual agreement</a:t>
            </a:r>
            <a:r>
              <a:rPr lang="en-US" dirty="0"/>
              <a:t>. </a:t>
            </a:r>
            <a:endParaRPr lang="en-IN" dirty="0"/>
          </a:p>
        </p:txBody>
      </p:sp>
      <p:sp>
        <p:nvSpPr>
          <p:cNvPr id="4" name="Down Arrow 3"/>
          <p:cNvSpPr/>
          <p:nvPr/>
        </p:nvSpPr>
        <p:spPr>
          <a:xfrm>
            <a:off x="5663648" y="1682199"/>
            <a:ext cx="11049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5739848" y="2491824"/>
            <a:ext cx="1028700" cy="43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5791200" y="3861146"/>
            <a:ext cx="1066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5829300" y="4959624"/>
            <a:ext cx="1028700" cy="533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E33F3AFF-AF5A-718E-0C33-4771A7572BBD}"/>
              </a:ext>
            </a:extLst>
          </p:cNvPr>
          <p:cNvSpPr txBox="1"/>
          <p:nvPr/>
        </p:nvSpPr>
        <p:spPr>
          <a:xfrm>
            <a:off x="838200" y="476287"/>
            <a:ext cx="10363200" cy="553998"/>
          </a:xfrm>
          <a:prstGeom prst="rect">
            <a:avLst/>
          </a:prstGeom>
          <a:noFill/>
        </p:spPr>
        <p:txBody>
          <a:bodyPr wrap="square">
            <a:spAutoFit/>
          </a:bodyPr>
          <a:lstStyle/>
          <a:p>
            <a:pPr algn="ctr"/>
            <a:r>
              <a:rPr lang="en-US" sz="3000" b="1" dirty="0"/>
              <a:t>DUAL RESIDENCY TIE-BREAKER RULES</a:t>
            </a:r>
            <a:endParaRPr lang="en-IN" sz="3000" b="1" dirty="0"/>
          </a:p>
        </p:txBody>
      </p:sp>
      <p:sp>
        <p:nvSpPr>
          <p:cNvPr id="2" name="Date Placeholder 1">
            <a:extLst>
              <a:ext uri="{FF2B5EF4-FFF2-40B4-BE49-F238E27FC236}">
                <a16:creationId xmlns:a16="http://schemas.microsoft.com/office/drawing/2014/main" id="{8444E7C6-ACD8-6254-0674-649C77FEBFDD}"/>
              </a:ext>
            </a:extLst>
          </p:cNvPr>
          <p:cNvSpPr>
            <a:spLocks noGrp="1"/>
          </p:cNvSpPr>
          <p:nvPr>
            <p:ph type="dt" sz="half" idx="10"/>
          </p:nvPr>
        </p:nvSpPr>
        <p:spPr/>
        <p:txBody>
          <a:bodyPr/>
          <a:lstStyle/>
          <a:p>
            <a:r>
              <a:rPr lang="en-US"/>
              <a:t>07th October 2024</a:t>
            </a:r>
          </a:p>
        </p:txBody>
      </p:sp>
      <p:sp>
        <p:nvSpPr>
          <p:cNvPr id="9" name="Footer Placeholder 8">
            <a:extLst>
              <a:ext uri="{FF2B5EF4-FFF2-40B4-BE49-F238E27FC236}">
                <a16:creationId xmlns:a16="http://schemas.microsoft.com/office/drawing/2014/main" id="{472F956A-B051-880E-69FA-7543776E4ED3}"/>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511418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10972800" cy="4267200"/>
          </a:xfrm>
        </p:spPr>
        <p:txBody>
          <a:bodyPr>
            <a:normAutofit fontScale="92500" lnSpcReduction="20000"/>
          </a:bodyPr>
          <a:lstStyle/>
          <a:p>
            <a:pPr marL="274320" lvl="1" indent="0" algn="just">
              <a:buNone/>
            </a:pPr>
            <a:r>
              <a:rPr lang="en-US" sz="2600" b="1" dirty="0">
                <a:solidFill>
                  <a:srgbClr val="FF0000"/>
                </a:solidFill>
              </a:rPr>
              <a:t>Permanent home – </a:t>
            </a:r>
            <a:r>
              <a:rPr lang="en-US" sz="2600" b="1" dirty="0"/>
              <a:t>A place of residence/dwelling house – which is at the disposal of the assessee at anytime during the year. It need not be a self-owned property; it can be a leased/rented property wherein the assessee has a right of stay…</a:t>
            </a:r>
          </a:p>
          <a:p>
            <a:pPr marL="274320" lvl="1" indent="0" algn="just">
              <a:buNone/>
            </a:pPr>
            <a:endParaRPr lang="en-US" sz="2600" dirty="0"/>
          </a:p>
          <a:p>
            <a:pPr marL="274320" lvl="1" indent="0" algn="just">
              <a:buNone/>
            </a:pPr>
            <a:endParaRPr lang="en-US" sz="2600" dirty="0"/>
          </a:p>
          <a:p>
            <a:pPr marL="274320" lvl="1" indent="0" algn="just">
              <a:buNone/>
            </a:pPr>
            <a:r>
              <a:rPr lang="en-US" sz="2600" b="1" dirty="0">
                <a:solidFill>
                  <a:srgbClr val="FF0000"/>
                </a:solidFill>
              </a:rPr>
              <a:t>Center of vital interests – </a:t>
            </a:r>
            <a:r>
              <a:rPr lang="en-US" sz="2600" b="1" dirty="0"/>
              <a:t>Where one’s personal interests like, family, friends, social activities are residing, or more prominent OR where such person earns his substantial active incomes such as incomes from employment, business, profession, or even income from investments </a:t>
            </a:r>
            <a:r>
              <a:rPr lang="en-US" sz="2600" b="1" dirty="0" err="1"/>
              <a:t>etc</a:t>
            </a:r>
            <a:r>
              <a:rPr lang="en-US" sz="2600" b="1" dirty="0"/>
              <a:t>… </a:t>
            </a:r>
            <a:endParaRPr lang="en-US" sz="2600" dirty="0"/>
          </a:p>
          <a:p>
            <a:pPr marL="274320" lvl="1" indent="0" algn="just">
              <a:buNone/>
            </a:pPr>
            <a:endParaRPr lang="en-US" sz="2600" dirty="0"/>
          </a:p>
          <a:p>
            <a:pPr marL="274320" lvl="1" indent="0" algn="just">
              <a:buNone/>
            </a:pPr>
            <a:endParaRPr lang="en-US" sz="2600" dirty="0"/>
          </a:p>
          <a:p>
            <a:pPr marL="274320" lvl="1" indent="0" algn="just">
              <a:buNone/>
            </a:pPr>
            <a:r>
              <a:rPr lang="en-US" sz="2600" b="1" dirty="0">
                <a:solidFill>
                  <a:srgbClr val="FF0000"/>
                </a:solidFill>
              </a:rPr>
              <a:t>Habitually abode – </a:t>
            </a:r>
            <a:r>
              <a:rPr lang="en-US" sz="2600" b="1" dirty="0"/>
              <a:t>Means normal place of a person’s living…</a:t>
            </a:r>
          </a:p>
          <a:p>
            <a:pPr marL="0" indent="0">
              <a:buNone/>
            </a:pPr>
            <a:endParaRPr lang="en-US" dirty="0"/>
          </a:p>
        </p:txBody>
      </p:sp>
      <p:sp>
        <p:nvSpPr>
          <p:cNvPr id="2" name="Date Placeholder 1">
            <a:extLst>
              <a:ext uri="{FF2B5EF4-FFF2-40B4-BE49-F238E27FC236}">
                <a16:creationId xmlns:a16="http://schemas.microsoft.com/office/drawing/2014/main" id="{E0B540D9-FFB5-3A24-0A02-68308007BDAA}"/>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ABA38525-897D-D0B4-F89D-B7F8EE522A36}"/>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686887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0744200" cy="1447800"/>
          </a:xfrm>
        </p:spPr>
        <p:txBody>
          <a:bodyPr>
            <a:normAutofit/>
          </a:bodyPr>
          <a:lstStyle/>
          <a:p>
            <a:pPr algn="ctr"/>
            <a:r>
              <a:rPr lang="en-US" sz="4800" dirty="0"/>
              <a:t>resident of a Contracting State – As per UAE and </a:t>
            </a:r>
            <a:r>
              <a:rPr lang="en-US" sz="4800" dirty="0" err="1"/>
              <a:t>KuwaiT</a:t>
            </a:r>
            <a:r>
              <a:rPr lang="en-US" sz="4800" dirty="0"/>
              <a:t> TREATY</a:t>
            </a:r>
            <a:endParaRPr lang="en-IN" sz="4800" dirty="0"/>
          </a:p>
        </p:txBody>
      </p:sp>
      <p:sp>
        <p:nvSpPr>
          <p:cNvPr id="3" name="Content Placeholder 2"/>
          <p:cNvSpPr>
            <a:spLocks noGrp="1"/>
          </p:cNvSpPr>
          <p:nvPr>
            <p:ph idx="1"/>
          </p:nvPr>
        </p:nvSpPr>
        <p:spPr>
          <a:xfrm>
            <a:off x="381000" y="2057400"/>
            <a:ext cx="9753600" cy="4431792"/>
          </a:xfrm>
        </p:spPr>
        <p:txBody>
          <a:bodyPr>
            <a:normAutofit lnSpcReduction="10000"/>
          </a:bodyPr>
          <a:lstStyle/>
          <a:p>
            <a:pPr algn="just"/>
            <a:r>
              <a:rPr lang="en-US" b="1" dirty="0"/>
              <a:t>In the case of India</a:t>
            </a:r>
            <a:r>
              <a:rPr lang="en-US" dirty="0"/>
              <a:t>: any person who, under the laws of India, is liable to tax therein by reason of his domicile, residence, place of management or any other criterion of a similar nature. This term, however, does not include any person who is liable to tax in India in respect only of income from sources in India; </a:t>
            </a:r>
            <a:r>
              <a:rPr lang="en-US" b="1" dirty="0"/>
              <a:t>and</a:t>
            </a:r>
          </a:p>
          <a:p>
            <a:pPr algn="just"/>
            <a:endParaRPr lang="en-US" b="1" dirty="0"/>
          </a:p>
          <a:p>
            <a:pPr algn="just"/>
            <a:r>
              <a:rPr lang="en-US" b="1" dirty="0"/>
              <a:t>In the case of the United Arab Emirates</a:t>
            </a:r>
            <a:r>
              <a:rPr lang="en-US" dirty="0"/>
              <a:t>: </a:t>
            </a:r>
            <a:r>
              <a:rPr lang="en-US" b="1" u="sng" dirty="0"/>
              <a:t>an individual who is present in the UAE for a period or periods totaling in the aggregate at least 183 days in the calendar year</a:t>
            </a:r>
            <a:r>
              <a:rPr lang="en-US" dirty="0"/>
              <a:t> concerned, and a company which is incorporated in the UAE and which is managed and controlled wholly in UAE.</a:t>
            </a:r>
          </a:p>
          <a:p>
            <a:pPr algn="just"/>
            <a:endParaRPr lang="en-US" dirty="0"/>
          </a:p>
          <a:p>
            <a:pPr algn="just"/>
            <a:r>
              <a:rPr lang="en-US" b="1" dirty="0"/>
              <a:t>In the case of Kuwait:</a:t>
            </a:r>
            <a:r>
              <a:rPr lang="en-US" dirty="0"/>
              <a:t> an individual who is a Kuwaiti national or an Indian national and </a:t>
            </a:r>
            <a:r>
              <a:rPr lang="en-US" b="1" u="sng" dirty="0"/>
              <a:t>who is present in Kuwait for a period or periods totaling in the aggregate at least 183 days in the fiscal year concerned</a:t>
            </a:r>
            <a:r>
              <a:rPr lang="en-US" dirty="0"/>
              <a:t>, and a company or an entity which is incorporated in Kuwait and is liable to tax therein.</a:t>
            </a:r>
          </a:p>
          <a:p>
            <a:endParaRPr lang="en-IN" dirty="0"/>
          </a:p>
        </p:txBody>
      </p:sp>
      <p:sp>
        <p:nvSpPr>
          <p:cNvPr id="5" name="Right Brace 4"/>
          <p:cNvSpPr/>
          <p:nvPr/>
        </p:nvSpPr>
        <p:spPr>
          <a:xfrm>
            <a:off x="9906000" y="3335215"/>
            <a:ext cx="609600" cy="2971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 name="Rectangle 6"/>
          <p:cNvSpPr/>
          <p:nvPr/>
        </p:nvSpPr>
        <p:spPr>
          <a:xfrm>
            <a:off x="10439400" y="4097215"/>
            <a:ext cx="1524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Respectively for UAE and Kuwait</a:t>
            </a:r>
          </a:p>
          <a:p>
            <a:pPr algn="ctr"/>
            <a:endParaRPr lang="en-IN" dirty="0"/>
          </a:p>
        </p:txBody>
      </p:sp>
      <p:sp>
        <p:nvSpPr>
          <p:cNvPr id="4" name="Date Placeholder 3">
            <a:extLst>
              <a:ext uri="{FF2B5EF4-FFF2-40B4-BE49-F238E27FC236}">
                <a16:creationId xmlns:a16="http://schemas.microsoft.com/office/drawing/2014/main" id="{1DD9CEFE-4345-A839-1A58-3C56E9353BF0}"/>
              </a:ext>
            </a:extLst>
          </p:cNvPr>
          <p:cNvSpPr>
            <a:spLocks noGrp="1"/>
          </p:cNvSpPr>
          <p:nvPr>
            <p:ph type="dt" sz="half" idx="10"/>
          </p:nvPr>
        </p:nvSpPr>
        <p:spPr/>
        <p:txBody>
          <a:bodyPr/>
          <a:lstStyle/>
          <a:p>
            <a:r>
              <a:rPr lang="en-US"/>
              <a:t>07th October 2024</a:t>
            </a:r>
          </a:p>
        </p:txBody>
      </p:sp>
      <p:sp>
        <p:nvSpPr>
          <p:cNvPr id="6" name="Footer Placeholder 5">
            <a:extLst>
              <a:ext uri="{FF2B5EF4-FFF2-40B4-BE49-F238E27FC236}">
                <a16:creationId xmlns:a16="http://schemas.microsoft.com/office/drawing/2014/main" id="{1533C8C1-8188-96AB-7237-4ED64D6345C8}"/>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915629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1353800" cy="1609344"/>
          </a:xfrm>
        </p:spPr>
        <p:txBody>
          <a:bodyPr/>
          <a:lstStyle/>
          <a:p>
            <a:pPr algn="ctr"/>
            <a:r>
              <a:rPr lang="en-US" dirty="0"/>
              <a:t>resident of a Contracting State – in most of the other TREATIES</a:t>
            </a:r>
            <a:endParaRPr lang="en-IN" dirty="0"/>
          </a:p>
        </p:txBody>
      </p:sp>
      <p:sp>
        <p:nvSpPr>
          <p:cNvPr id="3" name="Content Placeholder 2"/>
          <p:cNvSpPr>
            <a:spLocks noGrp="1"/>
          </p:cNvSpPr>
          <p:nvPr>
            <p:ph idx="1"/>
          </p:nvPr>
        </p:nvSpPr>
        <p:spPr>
          <a:xfrm>
            <a:off x="685800" y="2514600"/>
            <a:ext cx="10744200" cy="3657600"/>
          </a:xfrm>
        </p:spPr>
        <p:txBody>
          <a:bodyPr/>
          <a:lstStyle/>
          <a:p>
            <a:pPr algn="just"/>
            <a:r>
              <a:rPr lang="en-US" dirty="0"/>
              <a:t>For the purposes of this Agreement, a person is a resident of a Contracting States </a:t>
            </a:r>
          </a:p>
          <a:p>
            <a:pPr algn="just"/>
            <a:r>
              <a:rPr lang="en-US" b="1" dirty="0">
                <a:solidFill>
                  <a:srgbClr val="FF0000"/>
                </a:solidFill>
              </a:rPr>
              <a:t>if the person is a resident of that Contracting State for the purposes of its tax</a:t>
            </a:r>
            <a:r>
              <a:rPr lang="en-US" dirty="0">
                <a:solidFill>
                  <a:srgbClr val="FF0000"/>
                </a:solidFill>
              </a:rPr>
              <a:t>. </a:t>
            </a:r>
          </a:p>
          <a:p>
            <a:pPr marL="0" indent="0" algn="just">
              <a:buNone/>
            </a:pPr>
            <a:r>
              <a:rPr lang="en-US" b="1" dirty="0">
                <a:solidFill>
                  <a:srgbClr val="FF0000"/>
                </a:solidFill>
              </a:rPr>
              <a:t>OR</a:t>
            </a:r>
          </a:p>
          <a:p>
            <a:pPr algn="just"/>
            <a:r>
              <a:rPr lang="en-US" b="1" dirty="0">
                <a:solidFill>
                  <a:srgbClr val="FF0000"/>
                </a:solidFill>
              </a:rPr>
              <a:t>means any person who, under the laws of that State, is liable to tax therein by reason of his domicile, residence, place of management or any other criterion of a similar nature. </a:t>
            </a:r>
          </a:p>
          <a:p>
            <a:pPr marL="0" indent="0" algn="just">
              <a:buNone/>
            </a:pPr>
            <a:r>
              <a:rPr lang="en-US" b="1" dirty="0">
                <a:solidFill>
                  <a:srgbClr val="FF0000"/>
                </a:solidFill>
              </a:rPr>
              <a:t>AND</a:t>
            </a:r>
          </a:p>
          <a:p>
            <a:pPr algn="just"/>
            <a:r>
              <a:rPr lang="en-US" b="1" dirty="0">
                <a:solidFill>
                  <a:srgbClr val="FF0000"/>
                </a:solidFill>
              </a:rPr>
              <a:t>However, a person is not a resident of a Contracting State for the purposes of this Agreement if the person is liable to tax in that State in respect only of income from sources in that State.</a:t>
            </a:r>
            <a:endParaRPr lang="en-IN" b="1" dirty="0">
              <a:solidFill>
                <a:srgbClr val="FF0000"/>
              </a:solidFill>
            </a:endParaRPr>
          </a:p>
        </p:txBody>
      </p:sp>
      <p:sp>
        <p:nvSpPr>
          <p:cNvPr id="4" name="Date Placeholder 3">
            <a:extLst>
              <a:ext uri="{FF2B5EF4-FFF2-40B4-BE49-F238E27FC236}">
                <a16:creationId xmlns:a16="http://schemas.microsoft.com/office/drawing/2014/main" id="{5763130D-359A-205F-113F-37AF8FFF5F1A}"/>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B37F6CDC-4684-F01B-2456-71FABEAAF154}"/>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488656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OBJECTIVE OF TAX TREATY</a:t>
            </a:r>
            <a:endParaRPr lang="en-IN" dirty="0"/>
          </a:p>
        </p:txBody>
      </p:sp>
      <p:sp>
        <p:nvSpPr>
          <p:cNvPr id="3" name="Subtitle 2"/>
          <p:cNvSpPr>
            <a:spLocks noGrp="1"/>
          </p:cNvSpPr>
          <p:nvPr>
            <p:ph type="subTitle" idx="1"/>
          </p:nvPr>
        </p:nvSpPr>
        <p:spPr>
          <a:xfrm>
            <a:off x="990600" y="4419600"/>
            <a:ext cx="8686800" cy="2133600"/>
          </a:xfrm>
        </p:spPr>
        <p:txBody>
          <a:bodyPr>
            <a:normAutofit/>
          </a:bodyPr>
          <a:lstStyle/>
          <a:p>
            <a:r>
              <a:rPr lang="en-US" dirty="0"/>
              <a:t>							      		</a:t>
            </a:r>
            <a:endParaRPr lang="en-IN" dirty="0"/>
          </a:p>
        </p:txBody>
      </p:sp>
      <p:sp>
        <p:nvSpPr>
          <p:cNvPr id="4" name="Date Placeholder 3">
            <a:extLst>
              <a:ext uri="{FF2B5EF4-FFF2-40B4-BE49-F238E27FC236}">
                <a16:creationId xmlns:a16="http://schemas.microsoft.com/office/drawing/2014/main" id="{122FDC0B-D39F-C2CC-3832-CE2B99418354}"/>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DF62BDCA-71E0-E2DC-76F3-44074F495D58}"/>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107823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2" y="262128"/>
            <a:ext cx="11734800" cy="1609344"/>
          </a:xfrm>
        </p:spPr>
        <p:txBody>
          <a:bodyPr>
            <a:normAutofit/>
          </a:bodyPr>
          <a:lstStyle/>
          <a:p>
            <a:pPr algn="ctr"/>
            <a:r>
              <a:rPr lang="en-US" sz="4000" dirty="0"/>
              <a:t>OBJECTIVE OF TAX TREATY - Section 90 &amp; 90A</a:t>
            </a:r>
            <a:endParaRPr lang="en-IN" sz="4000" dirty="0"/>
          </a:p>
        </p:txBody>
      </p:sp>
      <p:sp>
        <p:nvSpPr>
          <p:cNvPr id="3" name="Date Placeholder 2">
            <a:extLst>
              <a:ext uri="{FF2B5EF4-FFF2-40B4-BE49-F238E27FC236}">
                <a16:creationId xmlns:a16="http://schemas.microsoft.com/office/drawing/2014/main" id="{5C0CC195-A230-E255-DA91-10D8EC2E24CD}"/>
              </a:ext>
            </a:extLst>
          </p:cNvPr>
          <p:cNvSpPr>
            <a:spLocks noGrp="1"/>
          </p:cNvSpPr>
          <p:nvPr>
            <p:ph type="dt" sz="half" idx="10"/>
          </p:nvPr>
        </p:nvSpPr>
        <p:spPr/>
        <p:txBody>
          <a:bodyPr/>
          <a:lstStyle/>
          <a:p>
            <a:r>
              <a:rPr lang="en-US"/>
              <a:t>07th October 2024</a:t>
            </a:r>
          </a:p>
        </p:txBody>
      </p:sp>
      <p:sp>
        <p:nvSpPr>
          <p:cNvPr id="5" name="Content Placeholder 2">
            <a:extLst>
              <a:ext uri="{FF2B5EF4-FFF2-40B4-BE49-F238E27FC236}">
                <a16:creationId xmlns:a16="http://schemas.microsoft.com/office/drawing/2014/main" id="{4CCCACD4-58A1-51CA-EB1B-D5256BE57C65}"/>
              </a:ext>
            </a:extLst>
          </p:cNvPr>
          <p:cNvSpPr>
            <a:spLocks noGrp="1"/>
          </p:cNvSpPr>
          <p:nvPr>
            <p:ph idx="1"/>
          </p:nvPr>
        </p:nvSpPr>
        <p:spPr>
          <a:xfrm>
            <a:off x="990600" y="1403603"/>
            <a:ext cx="10436352" cy="5234305"/>
          </a:xfrm>
        </p:spPr>
        <p:txBody>
          <a:bodyPr>
            <a:normAutofit fontScale="92500" lnSpcReduction="10000"/>
          </a:bodyPr>
          <a:lstStyle/>
          <a:p>
            <a:pPr marL="0" indent="0" algn="just">
              <a:buNone/>
            </a:pPr>
            <a:r>
              <a:rPr lang="en-US" sz="2400" dirty="0"/>
              <a:t>The Central Government may enter into an agreement with the Government of any country outside India or specified territory outside India</a:t>
            </a:r>
          </a:p>
          <a:p>
            <a:pPr algn="just"/>
            <a:r>
              <a:rPr lang="en-US" sz="2000" dirty="0"/>
              <a:t>For the </a:t>
            </a:r>
            <a:r>
              <a:rPr lang="en-US" sz="2000" b="1" u="sng" dirty="0">
                <a:solidFill>
                  <a:srgbClr val="FF0000"/>
                </a:solidFill>
              </a:rPr>
              <a:t>granting of relief</a:t>
            </a:r>
            <a:r>
              <a:rPr lang="en-US" sz="2000" dirty="0"/>
              <a:t> in respect of</a:t>
            </a:r>
          </a:p>
          <a:p>
            <a:pPr marL="457200" indent="-457200" algn="just">
              <a:buAutoNum type="alphaLcParenR"/>
            </a:pPr>
            <a:r>
              <a:rPr lang="en-US" b="1" u="sng" dirty="0">
                <a:solidFill>
                  <a:srgbClr val="FF0000"/>
                </a:solidFill>
              </a:rPr>
              <a:t>Income on which both</a:t>
            </a:r>
            <a:r>
              <a:rPr lang="en-US" dirty="0"/>
              <a:t> income-tax in India and income-tax in that country or specified territory has been paid</a:t>
            </a:r>
          </a:p>
          <a:p>
            <a:pPr marL="457200" indent="-457200" algn="just">
              <a:buFont typeface="Wingdings" pitchFamily="2" charset="2"/>
              <a:buAutoNum type="alphaLcParenR"/>
            </a:pPr>
            <a:r>
              <a:rPr lang="en-US" dirty="0"/>
              <a:t>Income-tax chargeable under this Act and under the corresponding law in force in that country or specified territory, </a:t>
            </a:r>
            <a:r>
              <a:rPr lang="en-US" b="1" u="sng" dirty="0">
                <a:solidFill>
                  <a:srgbClr val="FF0000"/>
                </a:solidFill>
              </a:rPr>
              <a:t>to promote mutual economic relations, trade and investment</a:t>
            </a:r>
            <a:endParaRPr lang="en-IN" b="1" u="sng" dirty="0">
              <a:solidFill>
                <a:srgbClr val="FF0000"/>
              </a:solidFill>
            </a:endParaRPr>
          </a:p>
          <a:p>
            <a:pPr algn="just"/>
            <a:r>
              <a:rPr lang="en-US" dirty="0"/>
              <a:t>For the </a:t>
            </a:r>
            <a:r>
              <a:rPr lang="en-US" b="1" u="sng" dirty="0">
                <a:solidFill>
                  <a:srgbClr val="FF0000"/>
                </a:solidFill>
              </a:rPr>
              <a:t>avoidance of double taxation</a:t>
            </a:r>
            <a:r>
              <a:rPr lang="en-US" dirty="0"/>
              <a:t> of income, </a:t>
            </a:r>
            <a:r>
              <a:rPr lang="en-US" b="1" u="sng" dirty="0">
                <a:solidFill>
                  <a:srgbClr val="0070C0"/>
                </a:solidFill>
              </a:rPr>
              <a:t>without creating opportunities for non-taxation or reduced taxation through tax evasion or avoidance </a:t>
            </a:r>
            <a:r>
              <a:rPr lang="en-US" sz="2100" dirty="0"/>
              <a:t>(including through treaty-shopping arrangements aimed at obtaining reliefs provided in the said agreement for the indirect benefit to residents of any other country or territory)</a:t>
            </a:r>
          </a:p>
          <a:p>
            <a:pPr algn="just"/>
            <a:r>
              <a:rPr lang="en-US" dirty="0"/>
              <a:t>For </a:t>
            </a:r>
            <a:r>
              <a:rPr lang="en-US" b="1" u="sng" dirty="0">
                <a:solidFill>
                  <a:srgbClr val="FF0000"/>
                </a:solidFill>
              </a:rPr>
              <a:t>exchange of information</a:t>
            </a:r>
            <a:r>
              <a:rPr lang="en-US" dirty="0"/>
              <a:t> for the prevention of evasion or avoidance of income-tax chargeable</a:t>
            </a:r>
          </a:p>
          <a:p>
            <a:pPr algn="just"/>
            <a:r>
              <a:rPr lang="en-US" dirty="0"/>
              <a:t>For </a:t>
            </a:r>
            <a:r>
              <a:rPr lang="en-US" b="1" u="sng" dirty="0">
                <a:solidFill>
                  <a:srgbClr val="FF0000"/>
                </a:solidFill>
              </a:rPr>
              <a:t>recovery of income-tax</a:t>
            </a:r>
            <a:r>
              <a:rPr lang="en-US" dirty="0"/>
              <a:t> under this Act and under the corresponding law in force in that country or specified territory</a:t>
            </a:r>
            <a:endParaRPr lang="en-IN" dirty="0"/>
          </a:p>
          <a:p>
            <a:pPr algn="just"/>
            <a:endParaRPr lang="en-IN" dirty="0"/>
          </a:p>
          <a:p>
            <a:pPr algn="just"/>
            <a:endParaRPr lang="en-IN" dirty="0"/>
          </a:p>
          <a:p>
            <a:pPr algn="just"/>
            <a:endParaRPr lang="en-IN" sz="2000" dirty="0"/>
          </a:p>
          <a:p>
            <a:pPr algn="just"/>
            <a:endParaRPr lang="en-IN" sz="2400" dirty="0"/>
          </a:p>
          <a:p>
            <a:pPr marL="0" indent="0">
              <a:buNone/>
            </a:pPr>
            <a:endParaRPr lang="en-IN" sz="2600" dirty="0"/>
          </a:p>
        </p:txBody>
      </p:sp>
      <p:sp>
        <p:nvSpPr>
          <p:cNvPr id="4" name="Footer Placeholder 3">
            <a:extLst>
              <a:ext uri="{FF2B5EF4-FFF2-40B4-BE49-F238E27FC236}">
                <a16:creationId xmlns:a16="http://schemas.microsoft.com/office/drawing/2014/main" id="{3F7F65A4-198D-591E-45DA-82FB6000744C}"/>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06879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2" y="262128"/>
            <a:ext cx="11734800" cy="1609344"/>
          </a:xfrm>
        </p:spPr>
        <p:txBody>
          <a:bodyPr>
            <a:normAutofit/>
          </a:bodyPr>
          <a:lstStyle/>
          <a:p>
            <a:pPr algn="ctr"/>
            <a:r>
              <a:rPr lang="en-US" sz="4000" dirty="0"/>
              <a:t>OBJECTIVE OF TAX TREATY - Section 90 &amp; 90A</a:t>
            </a:r>
            <a:endParaRPr lang="en-IN" sz="4000" dirty="0"/>
          </a:p>
        </p:txBody>
      </p:sp>
      <p:sp>
        <p:nvSpPr>
          <p:cNvPr id="3" name="Date Placeholder 2">
            <a:extLst>
              <a:ext uri="{FF2B5EF4-FFF2-40B4-BE49-F238E27FC236}">
                <a16:creationId xmlns:a16="http://schemas.microsoft.com/office/drawing/2014/main" id="{5C0CC195-A230-E255-DA91-10D8EC2E24CD}"/>
              </a:ext>
            </a:extLst>
          </p:cNvPr>
          <p:cNvSpPr>
            <a:spLocks noGrp="1"/>
          </p:cNvSpPr>
          <p:nvPr>
            <p:ph type="dt" sz="half" idx="10"/>
          </p:nvPr>
        </p:nvSpPr>
        <p:spPr/>
        <p:txBody>
          <a:bodyPr/>
          <a:lstStyle/>
          <a:p>
            <a:r>
              <a:rPr lang="en-US"/>
              <a:t>07th October 2024</a:t>
            </a:r>
          </a:p>
        </p:txBody>
      </p:sp>
      <p:sp>
        <p:nvSpPr>
          <p:cNvPr id="5" name="Content Placeholder 2">
            <a:extLst>
              <a:ext uri="{FF2B5EF4-FFF2-40B4-BE49-F238E27FC236}">
                <a16:creationId xmlns:a16="http://schemas.microsoft.com/office/drawing/2014/main" id="{4CCCACD4-58A1-51CA-EB1B-D5256BE57C65}"/>
              </a:ext>
            </a:extLst>
          </p:cNvPr>
          <p:cNvSpPr>
            <a:spLocks noGrp="1"/>
          </p:cNvSpPr>
          <p:nvPr>
            <p:ph idx="1"/>
          </p:nvPr>
        </p:nvSpPr>
        <p:spPr>
          <a:xfrm>
            <a:off x="990600" y="1403604"/>
            <a:ext cx="10436352" cy="5073396"/>
          </a:xfrm>
        </p:spPr>
        <p:txBody>
          <a:bodyPr>
            <a:normAutofit lnSpcReduction="10000"/>
          </a:bodyPr>
          <a:lstStyle/>
          <a:p>
            <a:pPr marL="0" indent="0" algn="just">
              <a:buNone/>
            </a:pPr>
            <a:r>
              <a:rPr lang="en-US" b="1" u="sng" dirty="0">
                <a:solidFill>
                  <a:srgbClr val="FF0000"/>
                </a:solidFill>
              </a:rPr>
              <a:t>Without creating opportunities for non-taxation or reduced taxation through tax evasion or avoidance </a:t>
            </a:r>
            <a:r>
              <a:rPr lang="en-US" sz="2000" dirty="0"/>
              <a:t>(including through treaty-shopping arrangements aimed at obtaining reliefs provided in the said agreement for the indirect benefit to residents of any other country or territory)</a:t>
            </a:r>
          </a:p>
          <a:p>
            <a:pPr marL="0" indent="0" algn="just">
              <a:buNone/>
            </a:pPr>
            <a:endParaRPr lang="en-IN" dirty="0"/>
          </a:p>
          <a:p>
            <a:pPr algn="just"/>
            <a:r>
              <a:rPr lang="en-IN" dirty="0"/>
              <a:t>These are wording inserted into the sections under FA 2021 (post implementation of MLI) </a:t>
            </a:r>
          </a:p>
          <a:p>
            <a:pPr algn="just"/>
            <a:r>
              <a:rPr lang="en-IN" dirty="0"/>
              <a:t>These are identical words copied from </a:t>
            </a:r>
            <a:r>
              <a:rPr lang="en-IN" b="1" u="sng" dirty="0">
                <a:solidFill>
                  <a:srgbClr val="FF0000"/>
                </a:solidFill>
              </a:rPr>
              <a:t>Article 6 of MLI – Purpose of a Covered Tax Agreements</a:t>
            </a:r>
            <a:r>
              <a:rPr lang="en-IN" dirty="0"/>
              <a:t> under the head under </a:t>
            </a:r>
            <a:r>
              <a:rPr lang="en-IN" b="1" u="sng" dirty="0">
                <a:solidFill>
                  <a:srgbClr val="FF0000"/>
                </a:solidFill>
              </a:rPr>
              <a:t>Chapter III – Treaty Abuse</a:t>
            </a:r>
          </a:p>
          <a:p>
            <a:pPr algn="just"/>
            <a:r>
              <a:rPr lang="en-IN" dirty="0"/>
              <a:t>It </a:t>
            </a:r>
            <a:r>
              <a:rPr lang="en-IN" b="1" dirty="0">
                <a:solidFill>
                  <a:srgbClr val="FF0000"/>
                </a:solidFill>
              </a:rPr>
              <a:t>does not mean that</a:t>
            </a:r>
            <a:r>
              <a:rPr lang="en-IN" dirty="0"/>
              <a:t> </a:t>
            </a:r>
          </a:p>
          <a:p>
            <a:pPr marL="514350" indent="-514350" algn="just">
              <a:buAutoNum type="romanLcParenBoth"/>
            </a:pPr>
            <a:r>
              <a:rPr lang="en-IN" dirty="0"/>
              <a:t>every income is supposed to be subjected to tax either in India or in other jurisdiction</a:t>
            </a:r>
          </a:p>
          <a:p>
            <a:pPr marL="514350" indent="-514350" algn="just">
              <a:buAutoNum type="romanLcParenBoth"/>
            </a:pPr>
            <a:r>
              <a:rPr lang="en-IN" dirty="0"/>
              <a:t>There is no possibility at all for not paying tax on any income in one or more jurisdiction</a:t>
            </a:r>
          </a:p>
          <a:p>
            <a:pPr algn="just"/>
            <a:r>
              <a:rPr lang="en-IN" dirty="0"/>
              <a:t>It only means that </a:t>
            </a:r>
            <a:r>
              <a:rPr lang="en-IN" b="1" dirty="0">
                <a:solidFill>
                  <a:srgbClr val="FF0000"/>
                </a:solidFill>
              </a:rPr>
              <a:t>non-taxation or reduced taxation of a income cannot be allowed the same is induced by way of evasion of taxes</a:t>
            </a:r>
          </a:p>
          <a:p>
            <a:pPr algn="just"/>
            <a:endParaRPr lang="en-IN" sz="2000" dirty="0"/>
          </a:p>
          <a:p>
            <a:pPr algn="just"/>
            <a:endParaRPr lang="en-IN" sz="2400" dirty="0"/>
          </a:p>
          <a:p>
            <a:pPr marL="0" indent="0">
              <a:buNone/>
            </a:pPr>
            <a:endParaRPr lang="en-IN" sz="2600" dirty="0"/>
          </a:p>
        </p:txBody>
      </p:sp>
      <p:sp>
        <p:nvSpPr>
          <p:cNvPr id="4" name="Footer Placeholder 3">
            <a:extLst>
              <a:ext uri="{FF2B5EF4-FFF2-40B4-BE49-F238E27FC236}">
                <a16:creationId xmlns:a16="http://schemas.microsoft.com/office/drawing/2014/main" id="{F18CB970-7D31-6EFB-C142-8A504A060F37}"/>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345900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APPLICATION OF TAX TREATY</a:t>
            </a:r>
            <a:endParaRPr lang="en-IN" dirty="0"/>
          </a:p>
        </p:txBody>
      </p:sp>
      <p:sp>
        <p:nvSpPr>
          <p:cNvPr id="3" name="Subtitle 2"/>
          <p:cNvSpPr>
            <a:spLocks noGrp="1"/>
          </p:cNvSpPr>
          <p:nvPr>
            <p:ph type="subTitle" idx="1"/>
          </p:nvPr>
        </p:nvSpPr>
        <p:spPr>
          <a:xfrm>
            <a:off x="990600" y="4419600"/>
            <a:ext cx="8686800" cy="2133600"/>
          </a:xfrm>
        </p:spPr>
        <p:txBody>
          <a:bodyPr>
            <a:normAutofit/>
          </a:bodyPr>
          <a:lstStyle/>
          <a:p>
            <a:r>
              <a:rPr lang="en-US" dirty="0"/>
              <a:t>							      		</a:t>
            </a:r>
            <a:endParaRPr lang="en-IN" dirty="0"/>
          </a:p>
        </p:txBody>
      </p:sp>
      <p:sp>
        <p:nvSpPr>
          <p:cNvPr id="4" name="Date Placeholder 3">
            <a:extLst>
              <a:ext uri="{FF2B5EF4-FFF2-40B4-BE49-F238E27FC236}">
                <a16:creationId xmlns:a16="http://schemas.microsoft.com/office/drawing/2014/main" id="{A905A7BD-C661-F0F1-D9F1-ECC46488216E}"/>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BC542809-090E-94AE-4584-8D201B080988}"/>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86072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Residential Status of Individuals</a:t>
            </a:r>
            <a:endParaRPr lang="en-IN" dirty="0"/>
          </a:p>
        </p:txBody>
      </p:sp>
      <p:sp>
        <p:nvSpPr>
          <p:cNvPr id="3" name="Subtitle 2"/>
          <p:cNvSpPr>
            <a:spLocks noGrp="1"/>
          </p:cNvSpPr>
          <p:nvPr>
            <p:ph type="subTitle" idx="1"/>
          </p:nvPr>
        </p:nvSpPr>
        <p:spPr>
          <a:xfrm>
            <a:off x="990600" y="4419600"/>
            <a:ext cx="8686800" cy="2133600"/>
          </a:xfrm>
        </p:spPr>
        <p:txBody>
          <a:bodyPr>
            <a:normAutofit/>
          </a:bodyPr>
          <a:lstStyle/>
          <a:p>
            <a:r>
              <a:rPr lang="en-US" dirty="0"/>
              <a:t>							        						</a:t>
            </a:r>
            <a:endParaRPr lang="en-IN" dirty="0"/>
          </a:p>
        </p:txBody>
      </p:sp>
      <p:sp>
        <p:nvSpPr>
          <p:cNvPr id="4" name="Date Placeholder 3">
            <a:extLst>
              <a:ext uri="{FF2B5EF4-FFF2-40B4-BE49-F238E27FC236}">
                <a16:creationId xmlns:a16="http://schemas.microsoft.com/office/drawing/2014/main" id="{250319DA-3CBD-01DE-19D1-9633D6F0727F}"/>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72563F26-54D3-F659-15A3-C887A54CBD8A}"/>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602543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0896600" cy="1600200"/>
          </a:xfrm>
        </p:spPr>
        <p:txBody>
          <a:bodyPr>
            <a:normAutofit/>
          </a:bodyPr>
          <a:lstStyle/>
          <a:p>
            <a:pPr algn="ctr"/>
            <a:r>
              <a:rPr lang="en-US" dirty="0"/>
              <a:t>IMPORTANT THINGS TO REMEMBER WHILE APPLICATION OF TREATY</a:t>
            </a:r>
            <a:endParaRPr lang="en-IN" dirty="0"/>
          </a:p>
        </p:txBody>
      </p:sp>
      <p:sp>
        <p:nvSpPr>
          <p:cNvPr id="13" name="Content Placeholder 12">
            <a:extLst>
              <a:ext uri="{FF2B5EF4-FFF2-40B4-BE49-F238E27FC236}">
                <a16:creationId xmlns:a16="http://schemas.microsoft.com/office/drawing/2014/main" id="{67506219-BE41-A923-344C-7E66F33EFBB1}"/>
              </a:ext>
            </a:extLst>
          </p:cNvPr>
          <p:cNvSpPr>
            <a:spLocks noGrp="1"/>
          </p:cNvSpPr>
          <p:nvPr>
            <p:ph idx="1"/>
          </p:nvPr>
        </p:nvSpPr>
        <p:spPr>
          <a:xfrm>
            <a:off x="900126" y="1828800"/>
            <a:ext cx="10704576" cy="4572000"/>
          </a:xfrm>
        </p:spPr>
        <p:txBody>
          <a:bodyPr>
            <a:normAutofit lnSpcReduction="10000"/>
          </a:bodyPr>
          <a:lstStyle/>
          <a:p>
            <a:pPr algn="just"/>
            <a:r>
              <a:rPr lang="en-IN" sz="2400" dirty="0">
                <a:latin typeface="Times New Roman" panose="02020603050405020304" pitchFamily="18" charset="0"/>
              </a:rPr>
              <a:t>It is mandatory</a:t>
            </a:r>
            <a:r>
              <a:rPr lang="en-IN" sz="2400" dirty="0">
                <a:solidFill>
                  <a:srgbClr val="FF0000"/>
                </a:solidFill>
                <a:latin typeface="Times New Roman" panose="02020603050405020304" pitchFamily="18" charset="0"/>
              </a:rPr>
              <a:t> </a:t>
            </a:r>
            <a:r>
              <a:rPr lang="en-IN" sz="2400" u="sng" dirty="0">
                <a:solidFill>
                  <a:srgbClr val="FF0000"/>
                </a:solidFill>
                <a:latin typeface="Times New Roman" panose="02020603050405020304" pitchFamily="18" charset="0"/>
              </a:rPr>
              <a:t>to be resident of at least one of the country</a:t>
            </a:r>
            <a:r>
              <a:rPr lang="en-IN" sz="2400" dirty="0">
                <a:solidFill>
                  <a:srgbClr val="FF0000"/>
                </a:solidFill>
                <a:latin typeface="Times New Roman" panose="02020603050405020304" pitchFamily="18" charset="0"/>
              </a:rPr>
              <a:t> </a:t>
            </a:r>
            <a:r>
              <a:rPr lang="en-IN" sz="2400" dirty="0">
                <a:latin typeface="Times New Roman" panose="02020603050405020304" pitchFamily="18" charset="0"/>
              </a:rPr>
              <a:t>of which one want to apply the tax treaty provisions </a:t>
            </a:r>
          </a:p>
          <a:p>
            <a:pPr algn="just"/>
            <a:r>
              <a:rPr lang="en-IN" sz="2400" dirty="0">
                <a:latin typeface="Times New Roman" panose="02020603050405020304" pitchFamily="18" charset="0"/>
              </a:rPr>
              <a:t>If</a:t>
            </a:r>
            <a:r>
              <a:rPr lang="en-IN" sz="2400" dirty="0">
                <a:solidFill>
                  <a:srgbClr val="FF0000"/>
                </a:solidFill>
                <a:latin typeface="Times New Roman" panose="02020603050405020304" pitchFamily="18" charset="0"/>
              </a:rPr>
              <a:t> </a:t>
            </a:r>
            <a:r>
              <a:rPr lang="en-IN" sz="2400" u="sng" dirty="0">
                <a:solidFill>
                  <a:srgbClr val="FF0000"/>
                </a:solidFill>
                <a:latin typeface="Times New Roman" panose="02020603050405020304" pitchFamily="18" charset="0"/>
              </a:rPr>
              <a:t>a NR</a:t>
            </a:r>
            <a:r>
              <a:rPr lang="en-IN" sz="2400" dirty="0">
                <a:solidFill>
                  <a:srgbClr val="FF0000"/>
                </a:solidFill>
                <a:latin typeface="Times New Roman" panose="02020603050405020304" pitchFamily="18" charset="0"/>
              </a:rPr>
              <a:t> </a:t>
            </a:r>
            <a:r>
              <a:rPr lang="en-IN" sz="2400" dirty="0">
                <a:latin typeface="Times New Roman" panose="02020603050405020304" pitchFamily="18" charset="0"/>
              </a:rPr>
              <a:t>wants apply provisions of Treaty in India, then it requires</a:t>
            </a:r>
            <a:r>
              <a:rPr lang="en-IN" sz="2400" dirty="0">
                <a:solidFill>
                  <a:srgbClr val="FF0000"/>
                </a:solidFill>
                <a:latin typeface="Times New Roman" panose="02020603050405020304" pitchFamily="18" charset="0"/>
              </a:rPr>
              <a:t> </a:t>
            </a:r>
            <a:r>
              <a:rPr lang="en-IN" sz="2400" u="sng" dirty="0">
                <a:solidFill>
                  <a:srgbClr val="FF0000"/>
                </a:solidFill>
                <a:latin typeface="Times New Roman" panose="02020603050405020304" pitchFamily="18" charset="0"/>
              </a:rPr>
              <a:t>TRC &amp; filing of Form 10F</a:t>
            </a:r>
            <a:endParaRPr lang="en-IN" sz="2400" dirty="0">
              <a:solidFill>
                <a:srgbClr val="FF0000"/>
              </a:solidFill>
              <a:latin typeface="Times New Roman" panose="02020603050405020304" pitchFamily="18" charset="0"/>
            </a:endParaRPr>
          </a:p>
          <a:p>
            <a:pPr algn="just"/>
            <a:r>
              <a:rPr lang="en-US" sz="2400" i="0" dirty="0">
                <a:effectLst/>
                <a:latin typeface="Times New Roman" panose="02020603050405020304" pitchFamily="18" charset="0"/>
              </a:rPr>
              <a:t>Application of </a:t>
            </a:r>
            <a:r>
              <a:rPr lang="en-US" sz="2400" i="0" u="sng" dirty="0">
                <a:solidFill>
                  <a:srgbClr val="FF0000"/>
                </a:solidFill>
                <a:effectLst/>
                <a:latin typeface="Times New Roman" panose="02020603050405020304" pitchFamily="18" charset="0"/>
              </a:rPr>
              <a:t>DTAA provisions, are not compulsory</a:t>
            </a:r>
            <a:r>
              <a:rPr lang="en-US" sz="2400" i="0" dirty="0">
                <a:solidFill>
                  <a:srgbClr val="FF0000"/>
                </a:solidFill>
                <a:effectLst/>
                <a:latin typeface="Times New Roman" panose="02020603050405020304" pitchFamily="18" charset="0"/>
              </a:rPr>
              <a:t>,</a:t>
            </a:r>
            <a:r>
              <a:rPr lang="en-US" sz="2400" i="0" dirty="0">
                <a:effectLst/>
                <a:latin typeface="Times New Roman" panose="02020603050405020304" pitchFamily="18" charset="0"/>
              </a:rPr>
              <a:t> its optional…</a:t>
            </a:r>
          </a:p>
          <a:p>
            <a:pPr algn="just"/>
            <a:r>
              <a:rPr lang="en-US" sz="2400" u="sng" dirty="0">
                <a:solidFill>
                  <a:srgbClr val="FF0000"/>
                </a:solidFill>
                <a:latin typeface="Times New Roman" panose="02020603050405020304" pitchFamily="18" charset="0"/>
              </a:rPr>
              <a:t>Tax Treaty provisions</a:t>
            </a:r>
            <a:r>
              <a:rPr lang="en-US" sz="2400" dirty="0">
                <a:solidFill>
                  <a:srgbClr val="FF0000"/>
                </a:solidFill>
                <a:latin typeface="Times New Roman" panose="02020603050405020304" pitchFamily="18" charset="0"/>
              </a:rPr>
              <a:t> </a:t>
            </a:r>
            <a:r>
              <a:rPr lang="en-US" sz="2400" dirty="0">
                <a:latin typeface="Times New Roman" panose="02020603050405020304" pitchFamily="18" charset="0"/>
              </a:rPr>
              <a:t>can be</a:t>
            </a:r>
            <a:r>
              <a:rPr lang="en-US" sz="2400" dirty="0">
                <a:solidFill>
                  <a:srgbClr val="FF0000"/>
                </a:solidFill>
                <a:latin typeface="Times New Roman" panose="02020603050405020304" pitchFamily="18" charset="0"/>
              </a:rPr>
              <a:t> </a:t>
            </a:r>
            <a:r>
              <a:rPr lang="en-US" sz="2400" u="sng" dirty="0">
                <a:solidFill>
                  <a:srgbClr val="FF0000"/>
                </a:solidFill>
                <a:latin typeface="Times New Roman" panose="02020603050405020304" pitchFamily="18" charset="0"/>
              </a:rPr>
              <a:t>applied</a:t>
            </a:r>
            <a:r>
              <a:rPr lang="en-US" sz="2400" dirty="0">
                <a:solidFill>
                  <a:srgbClr val="FF0000"/>
                </a:solidFill>
                <a:latin typeface="Times New Roman" panose="02020603050405020304" pitchFamily="18" charset="0"/>
              </a:rPr>
              <a:t> </a:t>
            </a:r>
            <a:r>
              <a:rPr lang="en-US" sz="2400" u="sng" dirty="0">
                <a:solidFill>
                  <a:srgbClr val="FF0000"/>
                </a:solidFill>
                <a:latin typeface="Times New Roman" panose="02020603050405020304" pitchFamily="18" charset="0"/>
              </a:rPr>
              <a:t>to the extent it is more beneficial</a:t>
            </a:r>
            <a:r>
              <a:rPr lang="en-US" sz="2400" dirty="0">
                <a:solidFill>
                  <a:srgbClr val="FF0000"/>
                </a:solidFill>
                <a:latin typeface="Times New Roman" panose="02020603050405020304" pitchFamily="18" charset="0"/>
              </a:rPr>
              <a:t>…</a:t>
            </a:r>
          </a:p>
          <a:p>
            <a:pPr algn="just"/>
            <a:r>
              <a:rPr lang="en-IN" sz="2400" dirty="0">
                <a:latin typeface="Times New Roman" panose="02020603050405020304" pitchFamily="18" charset="0"/>
              </a:rPr>
              <a:t>Provisions of</a:t>
            </a:r>
            <a:r>
              <a:rPr lang="en-IN" sz="2400" dirty="0">
                <a:solidFill>
                  <a:srgbClr val="FF0000"/>
                </a:solidFill>
                <a:latin typeface="Times New Roman" panose="02020603050405020304" pitchFamily="18" charset="0"/>
              </a:rPr>
              <a:t> GAAR (Chapter X-A) will override Tax Treaty…</a:t>
            </a:r>
          </a:p>
          <a:p>
            <a:pPr algn="just"/>
            <a:r>
              <a:rPr lang="en-IN" sz="2400" dirty="0">
                <a:latin typeface="Times New Roman" panose="02020603050405020304" pitchFamily="18" charset="0"/>
              </a:rPr>
              <a:t>If a particular word is used, but </a:t>
            </a:r>
            <a:r>
              <a:rPr lang="en-IN" sz="2400" dirty="0">
                <a:solidFill>
                  <a:srgbClr val="FF0000"/>
                </a:solidFill>
                <a:latin typeface="Times New Roman" panose="02020603050405020304" pitchFamily="18" charset="0"/>
              </a:rPr>
              <a:t>not defined in Tax Treaty, </a:t>
            </a:r>
            <a:r>
              <a:rPr lang="en-IN" sz="2400" dirty="0">
                <a:latin typeface="Times New Roman" panose="02020603050405020304" pitchFamily="18" charset="0"/>
              </a:rPr>
              <a:t>then</a:t>
            </a:r>
            <a:r>
              <a:rPr lang="en-IN" sz="2400" dirty="0">
                <a:solidFill>
                  <a:srgbClr val="FF0000"/>
                </a:solidFill>
                <a:latin typeface="Times New Roman" panose="02020603050405020304" pitchFamily="18" charset="0"/>
              </a:rPr>
              <a:t> definition given in the Income Tax Act would apply</a:t>
            </a:r>
          </a:p>
          <a:p>
            <a:pPr algn="just"/>
            <a:r>
              <a:rPr lang="en-IN" sz="2400" dirty="0">
                <a:latin typeface="Times New Roman" panose="02020603050405020304" pitchFamily="18" charset="0"/>
              </a:rPr>
              <a:t>If a particular word is used, but</a:t>
            </a:r>
            <a:r>
              <a:rPr lang="en-IN" sz="2400" dirty="0">
                <a:solidFill>
                  <a:srgbClr val="FF0000"/>
                </a:solidFill>
                <a:latin typeface="Times New Roman" panose="02020603050405020304" pitchFamily="18" charset="0"/>
              </a:rPr>
              <a:t> neither defined in Tax Treaty nor in the Income Tax Act, </a:t>
            </a:r>
            <a:r>
              <a:rPr lang="en-IN" sz="2400" dirty="0">
                <a:latin typeface="Times New Roman" panose="02020603050405020304" pitchFamily="18" charset="0"/>
              </a:rPr>
              <a:t>then</a:t>
            </a:r>
            <a:r>
              <a:rPr lang="en-IN" sz="2400" dirty="0">
                <a:solidFill>
                  <a:srgbClr val="FF0000"/>
                </a:solidFill>
                <a:latin typeface="Times New Roman" panose="02020603050405020304" pitchFamily="18" charset="0"/>
              </a:rPr>
              <a:t> definition given if any in the notification as per section 90(3) would apply</a:t>
            </a:r>
          </a:p>
        </p:txBody>
      </p:sp>
      <p:sp>
        <p:nvSpPr>
          <p:cNvPr id="3" name="Date Placeholder 2">
            <a:extLst>
              <a:ext uri="{FF2B5EF4-FFF2-40B4-BE49-F238E27FC236}">
                <a16:creationId xmlns:a16="http://schemas.microsoft.com/office/drawing/2014/main" id="{F8CEA070-895B-CA6C-48A4-241B43C9C6DF}"/>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B4EA4B9C-0D66-0220-B573-3727801B01A6}"/>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923667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1219200"/>
          </a:xfrm>
        </p:spPr>
        <p:txBody>
          <a:bodyPr/>
          <a:lstStyle/>
          <a:p>
            <a:r>
              <a:rPr lang="en-US" dirty="0"/>
              <a:t>Tax Residency certificate &amp; Form 10F</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3629201"/>
              </p:ext>
            </p:extLst>
          </p:nvPr>
        </p:nvGraphicFramePr>
        <p:xfrm>
          <a:off x="685800" y="1447800"/>
          <a:ext cx="10744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D6A83522-DF7A-7E5B-36BC-34D6882678E9}"/>
              </a:ext>
            </a:extLst>
          </p:cNvPr>
          <p:cNvSpPr>
            <a:spLocks noGrp="1"/>
          </p:cNvSpPr>
          <p:nvPr>
            <p:ph type="dt" sz="half" idx="10"/>
          </p:nvPr>
        </p:nvSpPr>
        <p:spPr/>
        <p:txBody>
          <a:bodyPr/>
          <a:lstStyle/>
          <a:p>
            <a:r>
              <a:rPr lang="en-US"/>
              <a:t>07th October 2024</a:t>
            </a:r>
          </a:p>
        </p:txBody>
      </p:sp>
      <p:sp>
        <p:nvSpPr>
          <p:cNvPr id="3" name="Footer Placeholder 2">
            <a:extLst>
              <a:ext uri="{FF2B5EF4-FFF2-40B4-BE49-F238E27FC236}">
                <a16:creationId xmlns:a16="http://schemas.microsoft.com/office/drawing/2014/main" id="{7E481595-66A0-E85E-D082-BBFA44A63512}"/>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849683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1609344"/>
          </a:xfrm>
        </p:spPr>
        <p:txBody>
          <a:bodyPr/>
          <a:lstStyle/>
          <a:p>
            <a:pPr algn="ctr"/>
            <a:r>
              <a:rPr lang="en-US" dirty="0"/>
              <a:t>Information required in Form 10F</a:t>
            </a:r>
            <a:endParaRPr lang="en-IN" dirty="0"/>
          </a:p>
        </p:txBody>
      </p:sp>
      <p:sp>
        <p:nvSpPr>
          <p:cNvPr id="3" name="Content Placeholder 2"/>
          <p:cNvSpPr>
            <a:spLocks noGrp="1"/>
          </p:cNvSpPr>
          <p:nvPr>
            <p:ph idx="1"/>
          </p:nvPr>
        </p:nvSpPr>
        <p:spPr>
          <a:xfrm>
            <a:off x="762000" y="1447800"/>
            <a:ext cx="10820400" cy="4800600"/>
          </a:xfrm>
        </p:spPr>
        <p:txBody>
          <a:bodyPr>
            <a:noAutofit/>
          </a:bodyPr>
          <a:lstStyle/>
          <a:p>
            <a:pPr marL="0" indent="0" algn="just">
              <a:lnSpc>
                <a:spcPct val="100000"/>
              </a:lnSpc>
              <a:spcBef>
                <a:spcPts val="0"/>
              </a:spcBef>
              <a:buNone/>
            </a:pPr>
            <a:r>
              <a:rPr lang="en-US" dirty="0"/>
              <a:t>(</a:t>
            </a:r>
            <a:r>
              <a:rPr lang="en-US" dirty="0" err="1"/>
              <a:t>i</a:t>
            </a:r>
            <a:r>
              <a:rPr lang="en-US" dirty="0"/>
              <a:t>) </a:t>
            </a:r>
            <a:r>
              <a:rPr lang="en-US" b="1" dirty="0">
                <a:solidFill>
                  <a:srgbClr val="FF0000"/>
                </a:solidFill>
              </a:rPr>
              <a:t>Status</a:t>
            </a:r>
            <a:r>
              <a:rPr lang="en-US" dirty="0"/>
              <a:t> (individual, company, firm etc.) of the </a:t>
            </a:r>
            <a:r>
              <a:rPr lang="en-US" dirty="0" err="1"/>
              <a:t>assessee</a:t>
            </a:r>
            <a:r>
              <a:rPr lang="en-US" dirty="0"/>
              <a:t>;</a:t>
            </a:r>
          </a:p>
          <a:p>
            <a:pPr marL="0" indent="0" algn="just">
              <a:lnSpc>
                <a:spcPct val="100000"/>
              </a:lnSpc>
              <a:spcBef>
                <a:spcPts val="0"/>
              </a:spcBef>
              <a:buNone/>
            </a:pPr>
            <a:endParaRPr lang="en-US" dirty="0"/>
          </a:p>
          <a:p>
            <a:pPr marL="0" indent="0" algn="just">
              <a:lnSpc>
                <a:spcPct val="100000"/>
              </a:lnSpc>
              <a:spcBef>
                <a:spcPts val="0"/>
              </a:spcBef>
              <a:buNone/>
            </a:pPr>
            <a:r>
              <a:rPr lang="en-US" dirty="0"/>
              <a:t>(ii) </a:t>
            </a:r>
            <a:r>
              <a:rPr lang="en-US" b="1" dirty="0">
                <a:solidFill>
                  <a:srgbClr val="FF0000"/>
                </a:solidFill>
              </a:rPr>
              <a:t>Nationality</a:t>
            </a:r>
            <a:r>
              <a:rPr lang="en-US" dirty="0"/>
              <a:t> (in case of an individual) or country or specified territory of incorporation or registration (in case of others);</a:t>
            </a:r>
          </a:p>
          <a:p>
            <a:pPr marL="0" indent="0" algn="just">
              <a:lnSpc>
                <a:spcPct val="100000"/>
              </a:lnSpc>
              <a:spcBef>
                <a:spcPts val="0"/>
              </a:spcBef>
              <a:buNone/>
            </a:pPr>
            <a:endParaRPr lang="en-US" dirty="0"/>
          </a:p>
          <a:p>
            <a:pPr marL="0" indent="0" algn="just">
              <a:lnSpc>
                <a:spcPct val="100000"/>
              </a:lnSpc>
              <a:spcBef>
                <a:spcPts val="0"/>
              </a:spcBef>
              <a:buNone/>
            </a:pPr>
            <a:r>
              <a:rPr lang="en-US" dirty="0"/>
              <a:t>(iii) </a:t>
            </a:r>
            <a:r>
              <a:rPr lang="en-US" dirty="0" err="1"/>
              <a:t>Assessee's</a:t>
            </a:r>
            <a:r>
              <a:rPr lang="en-US" dirty="0"/>
              <a:t> </a:t>
            </a:r>
            <a:r>
              <a:rPr lang="en-US" b="1" dirty="0">
                <a:solidFill>
                  <a:srgbClr val="FF0000"/>
                </a:solidFill>
              </a:rPr>
              <a:t>tax identification number</a:t>
            </a:r>
            <a:r>
              <a:rPr lang="en-US" dirty="0">
                <a:solidFill>
                  <a:srgbClr val="FF0000"/>
                </a:solidFill>
              </a:rPr>
              <a:t> </a:t>
            </a:r>
            <a:r>
              <a:rPr lang="en-US" dirty="0"/>
              <a:t>in the country or specified territory of residence and in case there is no such number, then, </a:t>
            </a:r>
            <a:r>
              <a:rPr lang="en-US" b="1" dirty="0">
                <a:solidFill>
                  <a:srgbClr val="FF0000"/>
                </a:solidFill>
              </a:rPr>
              <a:t>a unique number on the basis of which the person is identified by the Government of the country</a:t>
            </a:r>
            <a:r>
              <a:rPr lang="en-US" dirty="0"/>
              <a:t> or the specified territory of which the </a:t>
            </a:r>
            <a:r>
              <a:rPr lang="en-US" dirty="0" err="1"/>
              <a:t>asseessee</a:t>
            </a:r>
            <a:r>
              <a:rPr lang="en-US" dirty="0"/>
              <a:t> claims to be a resident;</a:t>
            </a:r>
          </a:p>
          <a:p>
            <a:pPr marL="0" indent="0" algn="just">
              <a:lnSpc>
                <a:spcPct val="100000"/>
              </a:lnSpc>
              <a:spcBef>
                <a:spcPts val="0"/>
              </a:spcBef>
              <a:buNone/>
            </a:pPr>
            <a:endParaRPr lang="en-US" dirty="0"/>
          </a:p>
          <a:p>
            <a:pPr marL="0" indent="0" algn="just">
              <a:lnSpc>
                <a:spcPct val="100000"/>
              </a:lnSpc>
              <a:spcBef>
                <a:spcPts val="0"/>
              </a:spcBef>
              <a:buNone/>
            </a:pPr>
            <a:r>
              <a:rPr lang="en-US" dirty="0"/>
              <a:t>(iv) </a:t>
            </a:r>
            <a:r>
              <a:rPr lang="en-US" b="1" dirty="0">
                <a:solidFill>
                  <a:srgbClr val="FF0000"/>
                </a:solidFill>
              </a:rPr>
              <a:t>Period for which the residential status</a:t>
            </a:r>
            <a:r>
              <a:rPr lang="en-US" dirty="0"/>
              <a:t>, as mentioned in the certificate referred to in sub-section (4) of section 90 or sub-section (4) of section 90A, </a:t>
            </a:r>
            <a:r>
              <a:rPr lang="en-US" b="1" dirty="0">
                <a:solidFill>
                  <a:srgbClr val="FF0000"/>
                </a:solidFill>
              </a:rPr>
              <a:t>is applicable</a:t>
            </a:r>
            <a:r>
              <a:rPr lang="en-US" dirty="0"/>
              <a:t>; and</a:t>
            </a:r>
          </a:p>
          <a:p>
            <a:pPr marL="0" indent="0" algn="just">
              <a:lnSpc>
                <a:spcPct val="100000"/>
              </a:lnSpc>
              <a:spcBef>
                <a:spcPts val="0"/>
              </a:spcBef>
              <a:buNone/>
            </a:pPr>
            <a:endParaRPr lang="en-US" dirty="0"/>
          </a:p>
          <a:p>
            <a:pPr marL="0" indent="0" algn="just">
              <a:lnSpc>
                <a:spcPct val="100000"/>
              </a:lnSpc>
              <a:spcBef>
                <a:spcPts val="0"/>
              </a:spcBef>
              <a:buNone/>
            </a:pPr>
            <a:r>
              <a:rPr lang="en-US" dirty="0"/>
              <a:t>(v) </a:t>
            </a:r>
            <a:r>
              <a:rPr lang="en-US" b="1" dirty="0">
                <a:solidFill>
                  <a:srgbClr val="FF0000"/>
                </a:solidFill>
              </a:rPr>
              <a:t>Address of the </a:t>
            </a:r>
            <a:r>
              <a:rPr lang="en-US" b="1" dirty="0" err="1">
                <a:solidFill>
                  <a:srgbClr val="FF0000"/>
                </a:solidFill>
              </a:rPr>
              <a:t>assessee</a:t>
            </a:r>
            <a:r>
              <a:rPr lang="en-US" b="1" dirty="0">
                <a:solidFill>
                  <a:srgbClr val="FF0000"/>
                </a:solidFill>
              </a:rPr>
              <a:t> in the country or specified territory outside India</a:t>
            </a:r>
            <a:r>
              <a:rPr lang="en-US" dirty="0"/>
              <a:t>, during the period for which the certificate, as mentioned in (iv) above, is applicable.</a:t>
            </a:r>
            <a:endParaRPr lang="en-IN" dirty="0"/>
          </a:p>
        </p:txBody>
      </p:sp>
      <p:sp>
        <p:nvSpPr>
          <p:cNvPr id="4" name="Date Placeholder 3">
            <a:extLst>
              <a:ext uri="{FF2B5EF4-FFF2-40B4-BE49-F238E27FC236}">
                <a16:creationId xmlns:a16="http://schemas.microsoft.com/office/drawing/2014/main" id="{D8691958-BE65-9826-3860-4E335ECCF44D}"/>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898013BF-A173-AF1F-4B5D-E01203315711}"/>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90045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287000" cy="1219200"/>
          </a:xfrm>
        </p:spPr>
        <p:txBody>
          <a:bodyPr>
            <a:normAutofit/>
          </a:bodyPr>
          <a:lstStyle/>
          <a:p>
            <a:r>
              <a:rPr lang="en-US" sz="4000" dirty="0"/>
              <a:t>IF, TRC Not available - impossibility of performance</a:t>
            </a:r>
            <a:endParaRPr lang="en-IN" sz="4000" dirty="0"/>
          </a:p>
        </p:txBody>
      </p:sp>
      <p:sp>
        <p:nvSpPr>
          <p:cNvPr id="3" name="Content Placeholder 2"/>
          <p:cNvSpPr>
            <a:spLocks noGrp="1"/>
          </p:cNvSpPr>
          <p:nvPr>
            <p:ph idx="1"/>
          </p:nvPr>
        </p:nvSpPr>
        <p:spPr>
          <a:xfrm>
            <a:off x="1069848" y="1447800"/>
            <a:ext cx="10058400" cy="4724400"/>
          </a:xfrm>
        </p:spPr>
        <p:txBody>
          <a:bodyPr>
            <a:normAutofit lnSpcReduction="10000"/>
          </a:bodyPr>
          <a:lstStyle/>
          <a:p>
            <a:pPr algn="just"/>
            <a:r>
              <a:rPr lang="en-US" dirty="0">
                <a:solidFill>
                  <a:srgbClr val="FF0000"/>
                </a:solidFill>
              </a:rPr>
              <a:t>If TRC is not available due to impossibility of performance</a:t>
            </a:r>
            <a:r>
              <a:rPr lang="en-US" dirty="0"/>
              <a:t>, only as an alternate, the non-resident payee, if he is able to establish, based on the circumstantial evidences, under the facts and circumstances beyond doubt that he is a tax resident of such other country, then such evidence would be sufficient enough to avail the benefit of DTAA.</a:t>
            </a:r>
          </a:p>
          <a:p>
            <a:endParaRPr lang="en-US" dirty="0"/>
          </a:p>
          <a:p>
            <a:r>
              <a:rPr lang="en-US" dirty="0"/>
              <a:t>This view has been emphasized by </a:t>
            </a:r>
          </a:p>
          <a:p>
            <a:r>
              <a:rPr lang="en-US" b="1" dirty="0">
                <a:solidFill>
                  <a:srgbClr val="FF0000"/>
                </a:solidFill>
              </a:rPr>
              <a:t>Ahmedabad ITAT </a:t>
            </a:r>
            <a:r>
              <a:rPr lang="en-US" b="1" dirty="0"/>
              <a:t>in the case of</a:t>
            </a:r>
            <a:r>
              <a:rPr lang="en-US" b="1" dirty="0">
                <a:solidFill>
                  <a:srgbClr val="FF0000"/>
                </a:solidFill>
              </a:rPr>
              <a:t> </a:t>
            </a:r>
            <a:r>
              <a:rPr lang="en-US" b="1" dirty="0" err="1">
                <a:solidFill>
                  <a:srgbClr val="FF0000"/>
                </a:solidFill>
              </a:rPr>
              <a:t>Skaps</a:t>
            </a:r>
            <a:r>
              <a:rPr lang="en-US" b="1" dirty="0">
                <a:solidFill>
                  <a:srgbClr val="FF0000"/>
                </a:solidFill>
              </a:rPr>
              <a:t> Industries India (P) Ltd. </a:t>
            </a:r>
            <a:r>
              <a:rPr lang="en-US" b="1" dirty="0"/>
              <a:t>cited in</a:t>
            </a:r>
            <a:r>
              <a:rPr lang="en-US" b="1" dirty="0">
                <a:solidFill>
                  <a:srgbClr val="FF0000"/>
                </a:solidFill>
              </a:rPr>
              <a:t> 94 taxmann.com 448/171 ITD 723 (2018)</a:t>
            </a:r>
            <a:r>
              <a:rPr lang="en-US" b="1" dirty="0">
                <a:solidFill>
                  <a:srgbClr val="00B050"/>
                </a:solidFill>
              </a:rPr>
              <a:t> [USA]</a:t>
            </a:r>
            <a:endParaRPr lang="en-US" dirty="0"/>
          </a:p>
          <a:p>
            <a:r>
              <a:rPr lang="en-US" b="1" dirty="0">
                <a:solidFill>
                  <a:srgbClr val="FF0000"/>
                </a:solidFill>
              </a:rPr>
              <a:t>Hyderabad ITAT </a:t>
            </a:r>
            <a:r>
              <a:rPr lang="en-US" b="1" dirty="0"/>
              <a:t>in</a:t>
            </a:r>
            <a:r>
              <a:rPr lang="en-US" b="1" dirty="0">
                <a:solidFill>
                  <a:srgbClr val="FF0000"/>
                </a:solidFill>
              </a:rPr>
              <a:t> Sreenivasa Reddy </a:t>
            </a:r>
            <a:r>
              <a:rPr lang="en-US" b="1" dirty="0" err="1">
                <a:solidFill>
                  <a:srgbClr val="FF0000"/>
                </a:solidFill>
              </a:rPr>
              <a:t>Cheemalamarri</a:t>
            </a:r>
            <a:r>
              <a:rPr lang="en-US" b="1" dirty="0">
                <a:solidFill>
                  <a:srgbClr val="FF0000"/>
                </a:solidFill>
              </a:rPr>
              <a:t> (ITA No. 1463/</a:t>
            </a:r>
            <a:r>
              <a:rPr lang="en-US" b="1" dirty="0" err="1">
                <a:solidFill>
                  <a:srgbClr val="FF0000"/>
                </a:solidFill>
              </a:rPr>
              <a:t>hyd</a:t>
            </a:r>
            <a:r>
              <a:rPr lang="en-US" b="1" dirty="0">
                <a:solidFill>
                  <a:srgbClr val="FF0000"/>
                </a:solidFill>
              </a:rPr>
              <a:t>/2018) </a:t>
            </a:r>
            <a:r>
              <a:rPr lang="en-US" b="1" dirty="0"/>
              <a:t>cited in</a:t>
            </a:r>
            <a:r>
              <a:rPr lang="en-US" b="1" dirty="0">
                <a:solidFill>
                  <a:srgbClr val="FF0000"/>
                </a:solidFill>
              </a:rPr>
              <a:t> TS-5328-ITAT-2020 / 79 ITR(Trib.) 465 (2020). </a:t>
            </a:r>
            <a:r>
              <a:rPr lang="en-US" b="1" dirty="0">
                <a:solidFill>
                  <a:srgbClr val="00B050"/>
                </a:solidFill>
              </a:rPr>
              <a:t>[Austria]</a:t>
            </a:r>
            <a:r>
              <a:rPr lang="en-US" b="1" dirty="0">
                <a:solidFill>
                  <a:srgbClr val="FF0000"/>
                </a:solidFill>
              </a:rPr>
              <a:t> </a:t>
            </a:r>
          </a:p>
          <a:p>
            <a:r>
              <a:rPr lang="en-US" b="1" dirty="0">
                <a:solidFill>
                  <a:srgbClr val="FF0000"/>
                </a:solidFill>
              </a:rPr>
              <a:t>Kolkata ITAT </a:t>
            </a:r>
            <a:r>
              <a:rPr lang="en-US" b="1" dirty="0"/>
              <a:t>in</a:t>
            </a:r>
            <a:r>
              <a:rPr lang="en-US" b="1" dirty="0">
                <a:solidFill>
                  <a:srgbClr val="FF0000"/>
                </a:solidFill>
              </a:rPr>
              <a:t> </a:t>
            </a:r>
            <a:r>
              <a:rPr lang="en-IN" b="1" i="0" dirty="0">
                <a:solidFill>
                  <a:srgbClr val="FF0000"/>
                </a:solidFill>
                <a:effectLst/>
                <a:latin typeface="Arial" panose="020B0604020202020204" pitchFamily="34" charset="0"/>
              </a:rPr>
              <a:t>Arindam Dasgupta</a:t>
            </a:r>
            <a:r>
              <a:rPr lang="en-US" b="1" i="0" dirty="0">
                <a:solidFill>
                  <a:srgbClr val="FF0000"/>
                </a:solidFill>
                <a:effectLst/>
                <a:latin typeface="Arial" panose="020B0604020202020204" pitchFamily="34" charset="0"/>
              </a:rPr>
              <a:t> (ITA No. 1127/</a:t>
            </a:r>
            <a:r>
              <a:rPr lang="en-US" b="1" i="0" dirty="0" err="1">
                <a:solidFill>
                  <a:srgbClr val="FF0000"/>
                </a:solidFill>
                <a:effectLst/>
                <a:latin typeface="Arial" panose="020B0604020202020204" pitchFamily="34" charset="0"/>
              </a:rPr>
              <a:t>kol</a:t>
            </a:r>
            <a:r>
              <a:rPr lang="en-US" b="1" i="0" dirty="0">
                <a:solidFill>
                  <a:srgbClr val="FF0000"/>
                </a:solidFill>
                <a:effectLst/>
                <a:latin typeface="Arial" panose="020B0604020202020204" pitchFamily="34" charset="0"/>
              </a:rPr>
              <a:t>/2023) </a:t>
            </a:r>
            <a:r>
              <a:rPr lang="en-US" b="1" i="0" dirty="0">
                <a:effectLst/>
                <a:latin typeface="Arial" panose="020B0604020202020204" pitchFamily="34" charset="0"/>
              </a:rPr>
              <a:t>cited in</a:t>
            </a:r>
            <a:r>
              <a:rPr lang="en-US" b="1" i="0" dirty="0">
                <a:solidFill>
                  <a:srgbClr val="FF0000"/>
                </a:solidFill>
                <a:effectLst/>
                <a:latin typeface="Arial" panose="020B0604020202020204" pitchFamily="34" charset="0"/>
              </a:rPr>
              <a:t> 159 taxmann.com 712 </a:t>
            </a:r>
            <a:r>
              <a:rPr lang="en-US" b="1" dirty="0">
                <a:solidFill>
                  <a:srgbClr val="00B050"/>
                </a:solidFill>
              </a:rPr>
              <a:t>[UK]</a:t>
            </a:r>
            <a:endParaRPr lang="en-US" b="1" i="0" dirty="0">
              <a:solidFill>
                <a:srgbClr val="FF0000"/>
              </a:solidFill>
              <a:effectLst/>
              <a:latin typeface="Arial" panose="020B0604020202020204" pitchFamily="34" charset="0"/>
            </a:endParaRPr>
          </a:p>
          <a:p>
            <a:r>
              <a:rPr lang="en-IN" b="1" dirty="0">
                <a:solidFill>
                  <a:srgbClr val="FF0000"/>
                </a:solidFill>
              </a:rPr>
              <a:t>Delhi ITAT </a:t>
            </a:r>
            <a:r>
              <a:rPr lang="en-IN" b="1" dirty="0"/>
              <a:t>in </a:t>
            </a:r>
            <a:r>
              <a:rPr lang="en-IN" b="1" i="0" dirty="0">
                <a:solidFill>
                  <a:srgbClr val="FF0000"/>
                </a:solidFill>
                <a:effectLst/>
                <a:latin typeface="Arial" panose="020B0604020202020204" pitchFamily="34" charset="0"/>
              </a:rPr>
              <a:t>Chander Mohan Lall (ITA No. 1869/Del/2019) </a:t>
            </a:r>
            <a:r>
              <a:rPr lang="en-IN" b="1" i="0" dirty="0">
                <a:effectLst/>
                <a:latin typeface="Arial" panose="020B0604020202020204" pitchFamily="34" charset="0"/>
              </a:rPr>
              <a:t>cited in</a:t>
            </a:r>
            <a:r>
              <a:rPr lang="en-IN" b="1" i="0" dirty="0">
                <a:solidFill>
                  <a:srgbClr val="FF0000"/>
                </a:solidFill>
                <a:effectLst/>
                <a:latin typeface="Arial" panose="020B0604020202020204" pitchFamily="34" charset="0"/>
              </a:rPr>
              <a:t> 134 Taxmann.com 292)</a:t>
            </a:r>
            <a:r>
              <a:rPr lang="en-IN" b="1" dirty="0">
                <a:solidFill>
                  <a:srgbClr val="FF0000"/>
                </a:solidFill>
              </a:rPr>
              <a:t> </a:t>
            </a:r>
            <a:r>
              <a:rPr lang="en-US" b="1" dirty="0">
                <a:solidFill>
                  <a:srgbClr val="00B050"/>
                </a:solidFill>
              </a:rPr>
              <a:t>[in respect of disallowance of deduction u/s 40(a)(</a:t>
            </a:r>
            <a:r>
              <a:rPr lang="en-US" b="1" dirty="0" err="1">
                <a:solidFill>
                  <a:srgbClr val="00B050"/>
                </a:solidFill>
              </a:rPr>
              <a:t>ia</a:t>
            </a:r>
            <a:r>
              <a:rPr lang="en-US" b="1" dirty="0">
                <a:solidFill>
                  <a:srgbClr val="00B050"/>
                </a:solidFill>
              </a:rPr>
              <a:t>)]</a:t>
            </a:r>
            <a:endParaRPr lang="en-IN" b="1" dirty="0">
              <a:solidFill>
                <a:srgbClr val="FF0000"/>
              </a:solidFill>
            </a:endParaRPr>
          </a:p>
        </p:txBody>
      </p:sp>
      <p:sp>
        <p:nvSpPr>
          <p:cNvPr id="4" name="Date Placeholder 3">
            <a:extLst>
              <a:ext uri="{FF2B5EF4-FFF2-40B4-BE49-F238E27FC236}">
                <a16:creationId xmlns:a16="http://schemas.microsoft.com/office/drawing/2014/main" id="{952BB1FA-1DBD-8005-F856-AC7C239E211C}"/>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64374C3D-DCEB-95C6-F016-A3BC30C926B9}"/>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170280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287000" cy="1219200"/>
          </a:xfrm>
        </p:spPr>
        <p:txBody>
          <a:bodyPr>
            <a:normAutofit fontScale="90000"/>
          </a:bodyPr>
          <a:lstStyle/>
          <a:p>
            <a:r>
              <a:rPr lang="en-US" sz="4000" dirty="0"/>
              <a:t>IF, TRC made available – can revenue still question the residential status &amp; treaty benefit entitlements?</a:t>
            </a:r>
            <a:endParaRPr lang="en-IN" sz="4000" dirty="0"/>
          </a:p>
        </p:txBody>
      </p:sp>
      <p:sp>
        <p:nvSpPr>
          <p:cNvPr id="3" name="Content Placeholder 2"/>
          <p:cNvSpPr>
            <a:spLocks noGrp="1"/>
          </p:cNvSpPr>
          <p:nvPr>
            <p:ph idx="1"/>
          </p:nvPr>
        </p:nvSpPr>
        <p:spPr>
          <a:xfrm>
            <a:off x="1069848" y="1447800"/>
            <a:ext cx="10058400" cy="4953000"/>
          </a:xfrm>
        </p:spPr>
        <p:txBody>
          <a:bodyPr>
            <a:normAutofit/>
          </a:bodyPr>
          <a:lstStyle/>
          <a:p>
            <a:pPr algn="just"/>
            <a:r>
              <a:rPr lang="en-US" b="0" i="0" dirty="0">
                <a:solidFill>
                  <a:srgbClr val="212529"/>
                </a:solidFill>
                <a:effectLst/>
                <a:latin typeface="Times New Roman" panose="02020603050405020304" pitchFamily="18" charset="0"/>
              </a:rPr>
              <a:t>90 (4) An assessee, not being a resident, to whom an agreement referred to in sub-section (1) applies, shall not be entitled to claim any relief under such agreement unless a certificate of his being a resident in any country outside India or specified territory outside India, as the case may be, is obtained by him from the Government of that country or specified territory.</a:t>
            </a:r>
          </a:p>
          <a:p>
            <a:pPr algn="just"/>
            <a:endParaRPr lang="en-US" dirty="0"/>
          </a:p>
          <a:p>
            <a:pPr algn="just"/>
            <a:r>
              <a:rPr lang="en-US" dirty="0">
                <a:solidFill>
                  <a:srgbClr val="FF0000"/>
                </a:solidFill>
              </a:rPr>
              <a:t>Finance Bill 2013 intended to insert 90(5) as follows – </a:t>
            </a:r>
          </a:p>
          <a:p>
            <a:pPr marL="0" indent="0" algn="just">
              <a:buNone/>
            </a:pPr>
            <a:r>
              <a:rPr lang="en-US" dirty="0"/>
              <a:t>(5) </a:t>
            </a:r>
            <a:r>
              <a:rPr lang="en-US" dirty="0">
                <a:solidFill>
                  <a:srgbClr val="212529"/>
                </a:solidFill>
                <a:latin typeface="Times New Roman" panose="02020603050405020304" pitchFamily="18" charset="0"/>
              </a:rPr>
              <a:t>The certificate of being a resident in a country outside India or specified territory outside India, as the case may be, referred to in sub-section (4), shall be necessary but not a sufficient condition for claiming any relief under the agreement referred to therein.</a:t>
            </a:r>
          </a:p>
          <a:p>
            <a:pPr marL="0" indent="0" algn="just">
              <a:buNone/>
            </a:pPr>
            <a:endParaRPr lang="en-US" dirty="0"/>
          </a:p>
          <a:p>
            <a:r>
              <a:rPr lang="en-US" dirty="0">
                <a:solidFill>
                  <a:srgbClr val="FF0000"/>
                </a:solidFill>
              </a:rPr>
              <a:t>But in Finance Act, then inserted 90(5) as follows, which brought in Form 10F into compliance</a:t>
            </a:r>
          </a:p>
          <a:p>
            <a:pPr marL="0" indent="0">
              <a:buNone/>
            </a:pPr>
            <a:r>
              <a:rPr lang="en-US" dirty="0"/>
              <a:t>(5) </a:t>
            </a:r>
            <a:r>
              <a:rPr lang="en-US" dirty="0">
                <a:solidFill>
                  <a:srgbClr val="212529"/>
                </a:solidFill>
                <a:latin typeface="Times New Roman" panose="02020603050405020304" pitchFamily="18" charset="0"/>
              </a:rPr>
              <a:t>The assessee referred to in sub-section (4) shall also provide such other documents and information, as may be prescribed</a:t>
            </a:r>
          </a:p>
        </p:txBody>
      </p:sp>
      <p:sp>
        <p:nvSpPr>
          <p:cNvPr id="4" name="Date Placeholder 3">
            <a:extLst>
              <a:ext uri="{FF2B5EF4-FFF2-40B4-BE49-F238E27FC236}">
                <a16:creationId xmlns:a16="http://schemas.microsoft.com/office/drawing/2014/main" id="{952BB1FA-1DBD-8005-F856-AC7C239E211C}"/>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74FFB395-7DA6-E3DD-DF5D-302F35558558}"/>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852488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287000" cy="1219200"/>
          </a:xfrm>
        </p:spPr>
        <p:txBody>
          <a:bodyPr>
            <a:normAutofit fontScale="90000"/>
          </a:bodyPr>
          <a:lstStyle/>
          <a:p>
            <a:r>
              <a:rPr lang="en-US" sz="4000" dirty="0"/>
              <a:t>IF, TRC made available – can revenue still question the residential status &amp; treaty benefit entitlements?</a:t>
            </a:r>
            <a:endParaRPr lang="en-IN" sz="4000" dirty="0"/>
          </a:p>
        </p:txBody>
      </p:sp>
      <p:sp>
        <p:nvSpPr>
          <p:cNvPr id="3" name="Content Placeholder 2"/>
          <p:cNvSpPr>
            <a:spLocks noGrp="1"/>
          </p:cNvSpPr>
          <p:nvPr>
            <p:ph idx="1"/>
          </p:nvPr>
        </p:nvSpPr>
        <p:spPr>
          <a:xfrm>
            <a:off x="1069848" y="1447800"/>
            <a:ext cx="10058400" cy="4953000"/>
          </a:xfrm>
        </p:spPr>
        <p:txBody>
          <a:bodyPr>
            <a:normAutofit/>
          </a:bodyPr>
          <a:lstStyle/>
          <a:p>
            <a:pPr marL="0" indent="0">
              <a:buNone/>
            </a:pPr>
            <a:endParaRPr lang="en-US" dirty="0">
              <a:solidFill>
                <a:srgbClr val="212529"/>
              </a:solidFill>
              <a:latin typeface="Times New Roman" panose="02020603050405020304" pitchFamily="18" charset="0"/>
            </a:endParaRPr>
          </a:p>
          <a:p>
            <a:r>
              <a:rPr lang="en-US" dirty="0">
                <a:solidFill>
                  <a:srgbClr val="FF0000"/>
                </a:solidFill>
              </a:rPr>
              <a:t>Yes, once TRC</a:t>
            </a:r>
            <a:r>
              <a:rPr lang="en-US" dirty="0"/>
              <a:t> is made available, </a:t>
            </a:r>
            <a:r>
              <a:rPr lang="en-US" dirty="0">
                <a:solidFill>
                  <a:srgbClr val="FF0000"/>
                </a:solidFill>
              </a:rPr>
              <a:t>then residential status &amp; Treaty entitlement cannot be questioned </a:t>
            </a:r>
          </a:p>
          <a:p>
            <a:pPr marL="0" indent="0">
              <a:buNone/>
            </a:pPr>
            <a:endParaRPr lang="en-US" dirty="0"/>
          </a:p>
          <a:p>
            <a:r>
              <a:rPr lang="en-US" dirty="0"/>
              <a:t>This view has been upheld by </a:t>
            </a:r>
            <a:r>
              <a:rPr lang="en-US" b="1" dirty="0">
                <a:solidFill>
                  <a:srgbClr val="FF0000"/>
                </a:solidFill>
              </a:rPr>
              <a:t>Delhi ITAT</a:t>
            </a:r>
            <a:r>
              <a:rPr lang="en-US" dirty="0"/>
              <a:t> in</a:t>
            </a:r>
          </a:p>
          <a:p>
            <a:pPr marL="457200" indent="-457200">
              <a:buAutoNum type="alphaLcParenR"/>
            </a:pPr>
            <a:r>
              <a:rPr lang="en-IN" b="1" i="0" dirty="0">
                <a:solidFill>
                  <a:srgbClr val="FF0000"/>
                </a:solidFill>
                <a:effectLst/>
                <a:latin typeface="Arial" panose="020B0604020202020204" pitchFamily="34" charset="0"/>
              </a:rPr>
              <a:t>Leapfrog Financial Inclusion India (II) Ltd. (ITA No. 365 &amp; 366 of 2023) - 155 taxmann.com 166 – AY 2019-20 &amp; AY 2020-21 - </a:t>
            </a:r>
            <a:r>
              <a:rPr lang="en-IN" b="1" i="0" dirty="0">
                <a:effectLst/>
                <a:latin typeface="Arial" panose="020B0604020202020204" pitchFamily="34" charset="0"/>
              </a:rPr>
              <a:t>11</a:t>
            </a:r>
            <a:r>
              <a:rPr lang="en-IN" b="1" i="0" baseline="30000" dirty="0">
                <a:effectLst/>
                <a:latin typeface="Arial" panose="020B0604020202020204" pitchFamily="34" charset="0"/>
              </a:rPr>
              <a:t>th</a:t>
            </a:r>
            <a:r>
              <a:rPr lang="en-IN" b="1" i="0" dirty="0">
                <a:effectLst/>
                <a:latin typeface="Arial" panose="020B0604020202020204" pitchFamily="34" charset="0"/>
              </a:rPr>
              <a:t> August 2023</a:t>
            </a:r>
          </a:p>
          <a:p>
            <a:pPr marL="457200" indent="-457200">
              <a:buAutoNum type="alphaLcParenR"/>
            </a:pPr>
            <a:r>
              <a:rPr lang="en-IN" b="1" i="0" dirty="0" err="1">
                <a:solidFill>
                  <a:srgbClr val="FF0000"/>
                </a:solidFill>
                <a:effectLst/>
                <a:latin typeface="Arial" panose="020B0604020202020204" pitchFamily="34" charset="0"/>
              </a:rPr>
              <a:t>Accion</a:t>
            </a:r>
            <a:r>
              <a:rPr lang="en-IN" b="1" i="0" dirty="0">
                <a:solidFill>
                  <a:srgbClr val="FF0000"/>
                </a:solidFill>
                <a:effectLst/>
                <a:latin typeface="Arial" panose="020B0604020202020204" pitchFamily="34" charset="0"/>
              </a:rPr>
              <a:t> Africa-Asia Investment Company</a:t>
            </a:r>
            <a:r>
              <a:rPr lang="en-IN" b="1" dirty="0">
                <a:solidFill>
                  <a:srgbClr val="FF0000"/>
                </a:solidFill>
                <a:latin typeface="Arial" panose="020B0604020202020204" pitchFamily="34" charset="0"/>
              </a:rPr>
              <a:t> (ITA No. 1815 of 2023) - </a:t>
            </a:r>
            <a:r>
              <a:rPr lang="en-IN" b="1" i="0" dirty="0">
                <a:solidFill>
                  <a:srgbClr val="FF0000"/>
                </a:solidFill>
                <a:effectLst/>
                <a:latin typeface="Arial" panose="020B0604020202020204" pitchFamily="34" charset="0"/>
              </a:rPr>
              <a:t>161 taxmann.com 582</a:t>
            </a:r>
            <a:r>
              <a:rPr lang="en-IN" b="1" i="0" dirty="0">
                <a:solidFill>
                  <a:srgbClr val="212529"/>
                </a:solidFill>
                <a:effectLst/>
                <a:latin typeface="Arial" panose="020B0604020202020204" pitchFamily="34" charset="0"/>
              </a:rPr>
              <a:t> – 26</a:t>
            </a:r>
            <a:r>
              <a:rPr lang="en-IN" b="1" i="0" baseline="30000" dirty="0">
                <a:solidFill>
                  <a:srgbClr val="212529"/>
                </a:solidFill>
                <a:effectLst/>
                <a:latin typeface="Arial" panose="020B0604020202020204" pitchFamily="34" charset="0"/>
              </a:rPr>
              <a:t>th</a:t>
            </a:r>
            <a:r>
              <a:rPr lang="en-IN" b="1" i="0" dirty="0">
                <a:solidFill>
                  <a:srgbClr val="212529"/>
                </a:solidFill>
                <a:effectLst/>
                <a:latin typeface="Arial" panose="020B0604020202020204" pitchFamily="34" charset="0"/>
              </a:rPr>
              <a:t> October 2023</a:t>
            </a:r>
            <a:r>
              <a:rPr lang="en-IN" b="1" dirty="0">
                <a:solidFill>
                  <a:srgbClr val="212529"/>
                </a:solidFill>
                <a:latin typeface="Arial" panose="020B0604020202020204" pitchFamily="34" charset="0"/>
              </a:rPr>
              <a:t> </a:t>
            </a:r>
            <a:endParaRPr lang="en-IN" b="1" i="0" dirty="0">
              <a:effectLst/>
              <a:latin typeface="Arial" panose="020B0604020202020204" pitchFamily="34" charset="0"/>
            </a:endParaRPr>
          </a:p>
          <a:p>
            <a:pPr marL="457200" indent="-457200">
              <a:buAutoNum type="alphaLcParenR"/>
            </a:pPr>
            <a:r>
              <a:rPr lang="en-IN" b="1" i="0" dirty="0">
                <a:solidFill>
                  <a:srgbClr val="FF0000"/>
                </a:solidFill>
                <a:effectLst/>
                <a:latin typeface="Arial" panose="020B0604020202020204" pitchFamily="34" charset="0"/>
              </a:rPr>
              <a:t>Maven India Fund</a:t>
            </a:r>
            <a:r>
              <a:rPr lang="en-IN" b="1" dirty="0">
                <a:solidFill>
                  <a:srgbClr val="FF0000"/>
                </a:solidFill>
                <a:latin typeface="Arial" panose="020B0604020202020204" pitchFamily="34" charset="0"/>
              </a:rPr>
              <a:t> (ITA No. 1766 of 2023) - </a:t>
            </a:r>
            <a:r>
              <a:rPr lang="en-IN" b="1" i="0" dirty="0">
                <a:solidFill>
                  <a:srgbClr val="FF0000"/>
                </a:solidFill>
                <a:effectLst/>
                <a:latin typeface="Arial" panose="020B0604020202020204" pitchFamily="34" charset="0"/>
              </a:rPr>
              <a:t>166 taxmann.com 198</a:t>
            </a:r>
            <a:r>
              <a:rPr lang="en-IN" b="1" dirty="0">
                <a:solidFill>
                  <a:srgbClr val="212529"/>
                </a:solidFill>
                <a:latin typeface="Arial" panose="020B0604020202020204" pitchFamily="34" charset="0"/>
              </a:rPr>
              <a:t> – 23</a:t>
            </a:r>
            <a:r>
              <a:rPr lang="en-IN" b="1" baseline="30000" dirty="0">
                <a:solidFill>
                  <a:srgbClr val="212529"/>
                </a:solidFill>
                <a:latin typeface="Arial" panose="020B0604020202020204" pitchFamily="34" charset="0"/>
              </a:rPr>
              <a:t>rd</a:t>
            </a:r>
            <a:r>
              <a:rPr lang="en-IN" b="1" dirty="0">
                <a:solidFill>
                  <a:srgbClr val="212529"/>
                </a:solidFill>
                <a:latin typeface="Arial" panose="020B0604020202020204" pitchFamily="34" charset="0"/>
              </a:rPr>
              <a:t> July 2024</a:t>
            </a:r>
          </a:p>
          <a:p>
            <a:pPr marL="457200" indent="-457200">
              <a:buAutoNum type="alphaLcParenR"/>
            </a:pPr>
            <a:endParaRPr lang="en-IN" b="1" i="0" dirty="0">
              <a:effectLst/>
              <a:latin typeface="Arial" panose="020B0604020202020204" pitchFamily="34" charset="0"/>
            </a:endParaRPr>
          </a:p>
          <a:p>
            <a:pPr marL="457200" indent="-457200">
              <a:buAutoNum type="alphaLcParenR"/>
            </a:pPr>
            <a:endParaRPr lang="en-US" dirty="0">
              <a:solidFill>
                <a:srgbClr val="FF0000"/>
              </a:solidFill>
            </a:endParaRPr>
          </a:p>
        </p:txBody>
      </p:sp>
      <p:sp>
        <p:nvSpPr>
          <p:cNvPr id="4" name="Date Placeholder 3">
            <a:extLst>
              <a:ext uri="{FF2B5EF4-FFF2-40B4-BE49-F238E27FC236}">
                <a16:creationId xmlns:a16="http://schemas.microsoft.com/office/drawing/2014/main" id="{952BB1FA-1DBD-8005-F856-AC7C239E211C}"/>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F791C1A4-F7FF-E715-F6E3-150A76824CE6}"/>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637876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11887200" cy="3035808"/>
          </a:xfrm>
        </p:spPr>
        <p:txBody>
          <a:bodyPr>
            <a:normAutofit/>
          </a:bodyPr>
          <a:lstStyle/>
          <a:p>
            <a:r>
              <a:rPr lang="en-US" sz="8000" dirty="0"/>
              <a:t>Features/Characteristic </a:t>
            </a:r>
            <a:br>
              <a:rPr lang="en-US" sz="8000" dirty="0"/>
            </a:br>
            <a:r>
              <a:rPr lang="en-US" sz="8000" dirty="0"/>
              <a:t>OF TAX TREATY</a:t>
            </a:r>
            <a:endParaRPr lang="en-IN" sz="8000" dirty="0"/>
          </a:p>
        </p:txBody>
      </p:sp>
      <p:sp>
        <p:nvSpPr>
          <p:cNvPr id="3" name="Subtitle 2"/>
          <p:cNvSpPr>
            <a:spLocks noGrp="1"/>
          </p:cNvSpPr>
          <p:nvPr>
            <p:ph type="subTitle" idx="1"/>
          </p:nvPr>
        </p:nvSpPr>
        <p:spPr>
          <a:xfrm>
            <a:off x="990600" y="4419600"/>
            <a:ext cx="8686800" cy="2133600"/>
          </a:xfrm>
        </p:spPr>
        <p:txBody>
          <a:bodyPr>
            <a:normAutofit/>
          </a:bodyPr>
          <a:lstStyle/>
          <a:p>
            <a:r>
              <a:rPr lang="en-US" dirty="0"/>
              <a:t>							      		</a:t>
            </a:r>
            <a:endParaRPr lang="en-IN" dirty="0"/>
          </a:p>
        </p:txBody>
      </p:sp>
      <p:sp>
        <p:nvSpPr>
          <p:cNvPr id="4" name="Date Placeholder 3">
            <a:extLst>
              <a:ext uri="{FF2B5EF4-FFF2-40B4-BE49-F238E27FC236}">
                <a16:creationId xmlns:a16="http://schemas.microsoft.com/office/drawing/2014/main" id="{FFBF8D26-6F08-92FC-FEDD-09C0AB24CF45}"/>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5D707616-A509-7CDF-29B7-E64FC9E26250}"/>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240151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0896600" cy="1600200"/>
          </a:xfrm>
        </p:spPr>
        <p:txBody>
          <a:bodyPr>
            <a:normAutofit/>
          </a:bodyPr>
          <a:lstStyle/>
          <a:p>
            <a:pPr algn="ctr"/>
            <a:r>
              <a:rPr lang="en-US" dirty="0"/>
              <a:t>Features/Characteristic of tax treaty</a:t>
            </a:r>
            <a:endParaRPr lang="en-IN" dirty="0"/>
          </a:p>
        </p:txBody>
      </p:sp>
      <p:sp>
        <p:nvSpPr>
          <p:cNvPr id="13" name="Content Placeholder 12">
            <a:extLst>
              <a:ext uri="{FF2B5EF4-FFF2-40B4-BE49-F238E27FC236}">
                <a16:creationId xmlns:a16="http://schemas.microsoft.com/office/drawing/2014/main" id="{67506219-BE41-A923-344C-7E66F33EFBB1}"/>
              </a:ext>
            </a:extLst>
          </p:cNvPr>
          <p:cNvSpPr>
            <a:spLocks noGrp="1"/>
          </p:cNvSpPr>
          <p:nvPr>
            <p:ph idx="1"/>
          </p:nvPr>
        </p:nvSpPr>
        <p:spPr>
          <a:xfrm>
            <a:off x="990600" y="1423416"/>
            <a:ext cx="10820400" cy="4901184"/>
          </a:xfrm>
        </p:spPr>
        <p:txBody>
          <a:bodyPr>
            <a:normAutofit fontScale="85000" lnSpcReduction="10000"/>
          </a:bodyPr>
          <a:lstStyle/>
          <a:p>
            <a:pPr algn="just"/>
            <a:r>
              <a:rPr lang="en-US" sz="2400" b="1" i="0" dirty="0">
                <a:effectLst/>
                <a:latin typeface="Times New Roman" panose="02020603050405020304" pitchFamily="18" charset="0"/>
              </a:rPr>
              <a:t>Tax Treaty</a:t>
            </a:r>
            <a:r>
              <a:rPr lang="en-US" sz="2400" i="0" dirty="0">
                <a:solidFill>
                  <a:srgbClr val="FF0000"/>
                </a:solidFill>
                <a:effectLst/>
                <a:latin typeface="Times New Roman" panose="02020603050405020304" pitchFamily="18" charset="0"/>
              </a:rPr>
              <a:t> </a:t>
            </a:r>
            <a:r>
              <a:rPr lang="en-US" sz="2400" b="1" i="0" u="sng" dirty="0">
                <a:solidFill>
                  <a:srgbClr val="FF0000"/>
                </a:solidFill>
                <a:effectLst/>
                <a:latin typeface="Times New Roman" panose="02020603050405020304" pitchFamily="18" charset="0"/>
              </a:rPr>
              <a:t>allocate taxing rights</a:t>
            </a:r>
            <a:r>
              <a:rPr lang="en-US" sz="2400" i="0" dirty="0">
                <a:solidFill>
                  <a:srgbClr val="FF0000"/>
                </a:solidFill>
                <a:effectLst/>
                <a:latin typeface="Times New Roman" panose="02020603050405020304" pitchFamily="18" charset="0"/>
              </a:rPr>
              <a:t> </a:t>
            </a:r>
            <a:r>
              <a:rPr lang="en-US" sz="2400" b="1" dirty="0">
                <a:latin typeface="Times New Roman" panose="02020603050405020304" pitchFamily="18" charset="0"/>
              </a:rPr>
              <a:t>on various incomes earned across border</a:t>
            </a:r>
          </a:p>
          <a:p>
            <a:pPr algn="just"/>
            <a:r>
              <a:rPr lang="en-US" sz="2400" b="1" dirty="0">
                <a:latin typeface="Times New Roman" panose="02020603050405020304" pitchFamily="18" charset="0"/>
              </a:rPr>
              <a:t>Benefit of tax treaty can be availed by a person</a:t>
            </a:r>
            <a:r>
              <a:rPr lang="en-US" sz="2400" dirty="0">
                <a:latin typeface="Times New Roman" panose="02020603050405020304" pitchFamily="18" charset="0"/>
              </a:rPr>
              <a:t> </a:t>
            </a:r>
            <a:r>
              <a:rPr lang="en-US" sz="2400" b="1" u="sng" dirty="0">
                <a:solidFill>
                  <a:srgbClr val="FF0000"/>
                </a:solidFill>
                <a:latin typeface="Times New Roman" panose="02020603050405020304" pitchFamily="18" charset="0"/>
              </a:rPr>
              <a:t>resident</a:t>
            </a:r>
            <a:r>
              <a:rPr lang="en-US" sz="2400" dirty="0">
                <a:latin typeface="Times New Roman" panose="02020603050405020304" pitchFamily="18" charset="0"/>
              </a:rPr>
              <a:t> </a:t>
            </a:r>
            <a:r>
              <a:rPr lang="en-US" sz="2400" b="1" dirty="0">
                <a:latin typeface="Times New Roman" panose="02020603050405020304" pitchFamily="18" charset="0"/>
              </a:rPr>
              <a:t>of </a:t>
            </a:r>
            <a:r>
              <a:rPr lang="en-US" sz="2400" b="1" dirty="0" err="1">
                <a:latin typeface="Times New Roman" panose="02020603050405020304" pitchFamily="18" charset="0"/>
              </a:rPr>
              <a:t>atleast</a:t>
            </a:r>
            <a:r>
              <a:rPr lang="en-US" sz="2400" b="1" dirty="0">
                <a:latin typeface="Times New Roman" panose="02020603050405020304" pitchFamily="18" charset="0"/>
              </a:rPr>
              <a:t> one of the countries between who such treaty has been entered. </a:t>
            </a:r>
          </a:p>
          <a:p>
            <a:pPr algn="just"/>
            <a:r>
              <a:rPr lang="en-US" sz="2400" b="1" u="sng" dirty="0">
                <a:solidFill>
                  <a:srgbClr val="FF0000"/>
                </a:solidFill>
                <a:latin typeface="Times New Roman" panose="02020603050405020304" pitchFamily="18" charset="0"/>
              </a:rPr>
              <a:t>Protocols/MFN clauses/MOU’s</a:t>
            </a:r>
            <a:r>
              <a:rPr lang="en-US" sz="2400" dirty="0">
                <a:solidFill>
                  <a:srgbClr val="FF0000"/>
                </a:solidFill>
                <a:latin typeface="Times New Roman" panose="02020603050405020304" pitchFamily="18" charset="0"/>
              </a:rPr>
              <a:t> </a:t>
            </a:r>
            <a:r>
              <a:rPr lang="en-US" sz="2400" b="1" dirty="0">
                <a:latin typeface="Times New Roman" panose="02020603050405020304" pitchFamily="18" charset="0"/>
              </a:rPr>
              <a:t>are part of tax treaty and must be read along with provisions of such tax treaty</a:t>
            </a:r>
          </a:p>
          <a:p>
            <a:pPr algn="just"/>
            <a:r>
              <a:rPr lang="en-US" sz="2400" b="1" u="sng" dirty="0">
                <a:solidFill>
                  <a:srgbClr val="FF0000"/>
                </a:solidFill>
                <a:latin typeface="Times New Roman" panose="02020603050405020304" pitchFamily="18" charset="0"/>
              </a:rPr>
              <a:t>MLI’s</a:t>
            </a:r>
            <a:r>
              <a:rPr lang="en-US" sz="2400" dirty="0">
                <a:solidFill>
                  <a:srgbClr val="FF0000"/>
                </a:solidFill>
                <a:latin typeface="Times New Roman" panose="02020603050405020304" pitchFamily="18" charset="0"/>
              </a:rPr>
              <a:t> </a:t>
            </a:r>
            <a:r>
              <a:rPr lang="en-US" sz="2400" b="1" dirty="0">
                <a:latin typeface="Times New Roman" panose="02020603050405020304" pitchFamily="18" charset="0"/>
              </a:rPr>
              <a:t>wherever notified, also must be read together with respective tax treaty.</a:t>
            </a:r>
          </a:p>
          <a:p>
            <a:pPr algn="just"/>
            <a:r>
              <a:rPr lang="en-US" altLang="en-US" sz="2400" b="1" dirty="0">
                <a:latin typeface="Times New Roman" panose="02020603050405020304" pitchFamily="18" charset="0"/>
                <a:cs typeface="Times New Roman" panose="02020603050405020304" pitchFamily="18" charset="0"/>
              </a:rPr>
              <a:t>Tax treaties tend to be less precise and require a </a:t>
            </a:r>
            <a:r>
              <a:rPr lang="en-US" altLang="en-US" sz="2400" b="1" u="sng" dirty="0">
                <a:solidFill>
                  <a:srgbClr val="FF0000"/>
                </a:solidFill>
                <a:latin typeface="Times New Roman" panose="02020603050405020304" pitchFamily="18" charset="0"/>
                <a:cs typeface="Times New Roman" panose="02020603050405020304" pitchFamily="18" charset="0"/>
              </a:rPr>
              <a:t>broad</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u="sng" dirty="0">
                <a:solidFill>
                  <a:srgbClr val="FF0000"/>
                </a:solidFill>
                <a:latin typeface="Times New Roman" panose="02020603050405020304" pitchFamily="18" charset="0"/>
                <a:cs typeface="Times New Roman" panose="02020603050405020304" pitchFamily="18" charset="0"/>
              </a:rPr>
              <a:t>purposive interpretation.</a:t>
            </a:r>
            <a:r>
              <a:rPr lang="en-US" altLang="en-US" sz="2400" b="1" dirty="0">
                <a:latin typeface="Times New Roman" panose="02020603050405020304" pitchFamily="18" charset="0"/>
                <a:cs typeface="Times New Roman" panose="02020603050405020304" pitchFamily="18" charset="0"/>
              </a:rPr>
              <a:t> Hence, they are interpreted more liberally than the statutes in the context of their object and purpose.</a:t>
            </a:r>
          </a:p>
          <a:p>
            <a:pPr algn="just"/>
            <a:r>
              <a:rPr lang="en-US" altLang="en-US" sz="2400" b="1" u="sng" dirty="0">
                <a:solidFill>
                  <a:srgbClr val="00B050"/>
                </a:solidFill>
                <a:latin typeface="Times New Roman" panose="02020603050405020304" pitchFamily="18" charset="0"/>
                <a:cs typeface="Times New Roman" panose="02020603050405020304" pitchFamily="18" charset="0"/>
              </a:rPr>
              <a:t>Generally,</a:t>
            </a:r>
            <a:r>
              <a:rPr lang="en-US" altLang="en-US" sz="2400" b="1" dirty="0">
                <a:latin typeface="Times New Roman" panose="02020603050405020304" pitchFamily="18" charset="0"/>
                <a:cs typeface="Times New Roman" panose="02020603050405020304" pitchFamily="18" charset="0"/>
              </a:rPr>
              <a:t> benefits of </a:t>
            </a:r>
            <a:r>
              <a:rPr lang="en-US" altLang="en-US" sz="2400" b="1" u="sng" dirty="0">
                <a:solidFill>
                  <a:srgbClr val="FF0000"/>
                </a:solidFill>
                <a:latin typeface="Times New Roman" panose="02020603050405020304" pitchFamily="18" charset="0"/>
                <a:cs typeface="Times New Roman" panose="02020603050405020304" pitchFamily="18" charset="0"/>
              </a:rPr>
              <a:t>article 6 to 22</a:t>
            </a:r>
            <a:r>
              <a:rPr lang="en-US" altLang="en-US" sz="2400" b="1" dirty="0">
                <a:latin typeface="Times New Roman" panose="02020603050405020304" pitchFamily="18" charset="0"/>
                <a:cs typeface="Times New Roman" panose="02020603050405020304" pitchFamily="18" charset="0"/>
              </a:rPr>
              <a:t> (as per OECD/UN model treaties) – </a:t>
            </a:r>
            <a:r>
              <a:rPr lang="en-US" altLang="en-US" sz="2400" b="1" u="sng" dirty="0">
                <a:solidFill>
                  <a:srgbClr val="FF0000"/>
                </a:solidFill>
                <a:latin typeface="Times New Roman" panose="02020603050405020304" pitchFamily="18" charset="0"/>
                <a:cs typeface="Times New Roman" panose="02020603050405020304" pitchFamily="18" charset="0"/>
              </a:rPr>
              <a:t>would be available</a:t>
            </a:r>
            <a:r>
              <a:rPr lang="en-US" altLang="en-US" sz="2400" b="1" u="sng" dirty="0">
                <a:latin typeface="Times New Roman" panose="02020603050405020304" pitchFamily="18" charset="0"/>
                <a:cs typeface="Times New Roman" panose="02020603050405020304" pitchFamily="18" charset="0"/>
              </a:rPr>
              <a:t> </a:t>
            </a:r>
            <a:r>
              <a:rPr lang="en-US" altLang="en-US" sz="2400" b="1" u="sng" dirty="0">
                <a:solidFill>
                  <a:srgbClr val="FF0000"/>
                </a:solidFill>
                <a:latin typeface="Times New Roman" panose="02020603050405020304" pitchFamily="18" charset="0"/>
                <a:cs typeface="Times New Roman" panose="02020603050405020304" pitchFamily="18" charset="0"/>
              </a:rPr>
              <a:t>to</a:t>
            </a:r>
            <a:r>
              <a:rPr lang="en-US" altLang="en-US" sz="2400" b="1" dirty="0">
                <a:latin typeface="Times New Roman" panose="02020603050405020304" pitchFamily="18" charset="0"/>
                <a:cs typeface="Times New Roman" panose="02020603050405020304" pitchFamily="18" charset="0"/>
              </a:rPr>
              <a:t> </a:t>
            </a:r>
            <a:r>
              <a:rPr lang="en-US" altLang="en-US" sz="2400" b="1" u="sng" dirty="0">
                <a:solidFill>
                  <a:srgbClr val="FF0000"/>
                </a:solidFill>
                <a:latin typeface="Times New Roman" panose="02020603050405020304" pitchFamily="18" charset="0"/>
                <a:cs typeface="Times New Roman" panose="02020603050405020304" pitchFamily="18" charset="0"/>
              </a:rPr>
              <a:t>a NR of a country</a:t>
            </a:r>
            <a:r>
              <a:rPr lang="en-US" altLang="en-US" sz="2400" b="1" dirty="0">
                <a:latin typeface="Times New Roman" panose="02020603050405020304" pitchFamily="18" charset="0"/>
                <a:cs typeface="Times New Roman" panose="02020603050405020304" pitchFamily="18" charset="0"/>
              </a:rPr>
              <a:t> and as a </a:t>
            </a:r>
            <a:r>
              <a:rPr lang="en-US" altLang="en-US" sz="2400" b="1" u="sng" dirty="0">
                <a:solidFill>
                  <a:srgbClr val="FF0000"/>
                </a:solidFill>
                <a:latin typeface="Times New Roman" panose="02020603050405020304" pitchFamily="18" charset="0"/>
                <a:cs typeface="Times New Roman" panose="02020603050405020304" pitchFamily="18" charset="0"/>
              </a:rPr>
              <a:t>Resident of a country</a:t>
            </a:r>
            <a:r>
              <a:rPr lang="en-US" altLang="en-US" sz="2400" b="1" dirty="0">
                <a:latin typeface="Times New Roman" panose="02020603050405020304" pitchFamily="18" charset="0"/>
                <a:cs typeface="Times New Roman" panose="02020603050405020304" pitchFamily="18" charset="0"/>
              </a:rPr>
              <a:t>, one can only avail the benefit of </a:t>
            </a:r>
            <a:r>
              <a:rPr lang="en-US" altLang="en-US" sz="2400" b="1" u="sng" dirty="0">
                <a:solidFill>
                  <a:srgbClr val="FF0000"/>
                </a:solidFill>
                <a:latin typeface="Times New Roman" panose="02020603050405020304" pitchFamily="18" charset="0"/>
                <a:cs typeface="Times New Roman" panose="02020603050405020304" pitchFamily="18" charset="0"/>
              </a:rPr>
              <a:t>article 23 (Elimination of Double Taxation)</a:t>
            </a:r>
            <a:r>
              <a:rPr lang="en-US" altLang="en-US" sz="2400" b="1" dirty="0">
                <a:latin typeface="Times New Roman" panose="02020603050405020304" pitchFamily="18" charset="0"/>
                <a:cs typeface="Times New Roman" panose="02020603050405020304" pitchFamily="18" charset="0"/>
              </a:rPr>
              <a:t> to claim Foreign Tax Credit</a:t>
            </a:r>
          </a:p>
          <a:p>
            <a:pPr algn="just"/>
            <a:r>
              <a:rPr lang="en-US" altLang="en-US" sz="2400" b="1" dirty="0">
                <a:latin typeface="Times New Roman" panose="02020603050405020304" pitchFamily="18" charset="0"/>
                <a:cs typeface="Times New Roman" panose="02020603050405020304" pitchFamily="18" charset="0"/>
              </a:rPr>
              <a:t>Countries are referred as ‘contracting states’……‘other contracting states’, ‘first mentioned states’ etc..</a:t>
            </a:r>
          </a:p>
          <a:p>
            <a:pPr algn="just"/>
            <a:r>
              <a:rPr lang="en-US" altLang="en-US" sz="2400" b="1" dirty="0">
                <a:latin typeface="Times New Roman" panose="02020603050405020304" pitchFamily="18" charset="0"/>
                <a:cs typeface="Times New Roman" panose="02020603050405020304" pitchFamily="18" charset="0"/>
              </a:rPr>
              <a:t>Concept of “</a:t>
            </a:r>
            <a:r>
              <a:rPr lang="en-US" altLang="en-US" sz="2400" b="1" dirty="0">
                <a:solidFill>
                  <a:srgbClr val="FF0000"/>
                </a:solidFill>
                <a:latin typeface="Times New Roman" panose="02020603050405020304" pitchFamily="18" charset="0"/>
                <a:cs typeface="Times New Roman" panose="02020603050405020304" pitchFamily="18" charset="0"/>
              </a:rPr>
              <a:t>May be taxed</a:t>
            </a:r>
            <a:r>
              <a:rPr lang="en-US" altLang="en-US" sz="2400" b="1"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May be taxed only</a:t>
            </a:r>
            <a:r>
              <a:rPr lang="en-US" altLang="en-US" sz="2400" b="1"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May also be taxed</a:t>
            </a:r>
            <a:r>
              <a:rPr lang="en-US" altLang="en-US" sz="2400" b="1"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Shall be taxed only</a:t>
            </a:r>
            <a:r>
              <a:rPr lang="en-US" altLang="en-US" sz="2400" b="1" dirty="0">
                <a:latin typeface="Times New Roman" panose="02020603050405020304" pitchFamily="18" charset="0"/>
                <a:cs typeface="Times New Roman" panose="02020603050405020304" pitchFamily="18" charset="0"/>
              </a:rPr>
              <a:t>”.</a:t>
            </a:r>
          </a:p>
          <a:p>
            <a:pPr algn="just"/>
            <a:endParaRPr lang="en-US" altLang="en-US" sz="2400" dirty="0"/>
          </a:p>
          <a:p>
            <a:endParaRPr lang="en-IN" sz="2400" dirty="0">
              <a:solidFill>
                <a:srgbClr val="FF0000"/>
              </a:solidFill>
              <a:latin typeface="Times New Roman" panose="02020603050405020304" pitchFamily="18" charset="0"/>
            </a:endParaRPr>
          </a:p>
        </p:txBody>
      </p:sp>
      <p:sp>
        <p:nvSpPr>
          <p:cNvPr id="3" name="Date Placeholder 2">
            <a:extLst>
              <a:ext uri="{FF2B5EF4-FFF2-40B4-BE49-F238E27FC236}">
                <a16:creationId xmlns:a16="http://schemas.microsoft.com/office/drawing/2014/main" id="{2848A15F-F2DF-594C-8BE9-C1A7992EF0F7}"/>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13840AE0-D743-0A28-A6E8-C4CBFCC7F717}"/>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484757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9EF7-EC4A-F33E-7042-72B1A38CCF6D}"/>
              </a:ext>
            </a:extLst>
          </p:cNvPr>
          <p:cNvSpPr>
            <a:spLocks noGrp="1"/>
          </p:cNvSpPr>
          <p:nvPr>
            <p:ph type="title"/>
          </p:nvPr>
        </p:nvSpPr>
        <p:spPr>
          <a:xfrm>
            <a:off x="1069848" y="484632"/>
            <a:ext cx="10058400" cy="1039368"/>
          </a:xfrm>
        </p:spPr>
        <p:txBody>
          <a:bodyPr/>
          <a:lstStyle/>
          <a:p>
            <a:r>
              <a:rPr lang="en-US" dirty="0"/>
              <a:t>Structure of Tax TREATY (UN Model)</a:t>
            </a:r>
            <a:endParaRPr lang="en-IN" dirty="0"/>
          </a:p>
        </p:txBody>
      </p:sp>
      <p:sp>
        <p:nvSpPr>
          <p:cNvPr id="3" name="Content Placeholder 2">
            <a:extLst>
              <a:ext uri="{FF2B5EF4-FFF2-40B4-BE49-F238E27FC236}">
                <a16:creationId xmlns:a16="http://schemas.microsoft.com/office/drawing/2014/main" id="{E01ABC27-ED88-4ECA-F438-ED2F7C9653B0}"/>
              </a:ext>
            </a:extLst>
          </p:cNvPr>
          <p:cNvSpPr>
            <a:spLocks noGrp="1"/>
          </p:cNvSpPr>
          <p:nvPr>
            <p:ph idx="1"/>
          </p:nvPr>
        </p:nvSpPr>
        <p:spPr/>
        <p:txBody>
          <a:bodyPr/>
          <a:lstStyle/>
          <a:p>
            <a:endParaRPr lang="en-IN"/>
          </a:p>
        </p:txBody>
      </p:sp>
      <p:graphicFrame>
        <p:nvGraphicFramePr>
          <p:cNvPr id="6" name="Table 5">
            <a:extLst>
              <a:ext uri="{FF2B5EF4-FFF2-40B4-BE49-F238E27FC236}">
                <a16:creationId xmlns:a16="http://schemas.microsoft.com/office/drawing/2014/main" id="{F326C25D-29F8-4D29-2E9C-2A34F0C35F49}"/>
              </a:ext>
            </a:extLst>
          </p:cNvPr>
          <p:cNvGraphicFramePr>
            <a:graphicFrameLocks noGrp="1"/>
          </p:cNvGraphicFramePr>
          <p:nvPr>
            <p:extLst>
              <p:ext uri="{D42A27DB-BD31-4B8C-83A1-F6EECF244321}">
                <p14:modId xmlns:p14="http://schemas.microsoft.com/office/powerpoint/2010/main" val="1086721453"/>
              </p:ext>
            </p:extLst>
          </p:nvPr>
        </p:nvGraphicFramePr>
        <p:xfrm>
          <a:off x="914400" y="1524000"/>
          <a:ext cx="10591800" cy="4911724"/>
        </p:xfrm>
        <a:graphic>
          <a:graphicData uri="http://schemas.openxmlformats.org/drawingml/2006/table">
            <a:tbl>
              <a:tblPr firstRow="1">
                <a:tableStyleId>{00A15C55-8517-42AA-B614-E9B94910E393}</a:tableStyleId>
              </a:tblPr>
              <a:tblGrid>
                <a:gridCol w="10591800">
                  <a:extLst>
                    <a:ext uri="{9D8B030D-6E8A-4147-A177-3AD203B41FA5}">
                      <a16:colId xmlns:a16="http://schemas.microsoft.com/office/drawing/2014/main" val="20000"/>
                    </a:ext>
                  </a:extLst>
                </a:gridCol>
              </a:tblGrid>
              <a:tr h="522182">
                <a:tc>
                  <a:txBody>
                    <a:bodyPr/>
                    <a:lstStyle/>
                    <a:p>
                      <a:pPr algn="ctr"/>
                      <a:r>
                        <a:rPr lang="en-US" sz="1800" dirty="0"/>
                        <a:t>Table of Contents</a:t>
                      </a:r>
                    </a:p>
                  </a:txBody>
                  <a:tcPr marT="45724" marB="45724"/>
                </a:tc>
                <a:extLst>
                  <a:ext uri="{0D108BD9-81ED-4DB2-BD59-A6C34878D82A}">
                    <a16:rowId xmlns:a16="http://schemas.microsoft.com/office/drawing/2014/main" val="10000"/>
                  </a:ext>
                </a:extLst>
              </a:tr>
              <a:tr h="914488">
                <a:tc>
                  <a:txBody>
                    <a:bodyPr/>
                    <a:lstStyle/>
                    <a:p>
                      <a:r>
                        <a:rPr lang="en-US" sz="1800" u="sng" dirty="0"/>
                        <a:t>Scope of Convention</a:t>
                      </a:r>
                    </a:p>
                    <a:p>
                      <a:r>
                        <a:rPr lang="en-US" sz="1800" dirty="0"/>
                        <a:t>Article	1  –  Persons covered</a:t>
                      </a:r>
                    </a:p>
                    <a:p>
                      <a:r>
                        <a:rPr lang="en-US" sz="1800" dirty="0"/>
                        <a:t>	2  –  Taxes covered. </a:t>
                      </a:r>
                    </a:p>
                  </a:txBody>
                  <a:tcPr marT="45724" marB="45724"/>
                </a:tc>
                <a:extLst>
                  <a:ext uri="{0D108BD9-81ED-4DB2-BD59-A6C34878D82A}">
                    <a16:rowId xmlns:a16="http://schemas.microsoft.com/office/drawing/2014/main" val="10001"/>
                  </a:ext>
                </a:extLst>
              </a:tr>
              <a:tr h="1188834">
                <a:tc>
                  <a:txBody>
                    <a:bodyPr/>
                    <a:lstStyle/>
                    <a:p>
                      <a:r>
                        <a:rPr lang="en-US" sz="1800" u="sng" dirty="0"/>
                        <a:t>Definition</a:t>
                      </a:r>
                    </a:p>
                    <a:p>
                      <a:r>
                        <a:rPr lang="en-US" sz="1800" dirty="0"/>
                        <a:t>Article	3  –  General </a:t>
                      </a:r>
                      <a:r>
                        <a:rPr lang="en-US" sz="1800" noProof="0" dirty="0"/>
                        <a:t>definition</a:t>
                      </a:r>
                    </a:p>
                    <a:p>
                      <a:r>
                        <a:rPr lang="en-US" sz="1800" dirty="0"/>
                        <a:t>              4  –  Resident</a:t>
                      </a:r>
                    </a:p>
                    <a:p>
                      <a:r>
                        <a:rPr lang="en-US" sz="1800" dirty="0"/>
                        <a:t>              5  –  Permanent establishment.</a:t>
                      </a:r>
                    </a:p>
                  </a:txBody>
                  <a:tcPr marT="45724" marB="45724"/>
                </a:tc>
                <a:extLst>
                  <a:ext uri="{0D108BD9-81ED-4DB2-BD59-A6C34878D82A}">
                    <a16:rowId xmlns:a16="http://schemas.microsoft.com/office/drawing/2014/main" val="10002"/>
                  </a:ext>
                </a:extLst>
              </a:tr>
              <a:tr h="2286220">
                <a:tc>
                  <a:txBody>
                    <a:bodyPr/>
                    <a:lstStyle/>
                    <a:p>
                      <a:r>
                        <a:rPr lang="en-US" sz="1800" u="sng" dirty="0"/>
                        <a:t>Taxation of income</a:t>
                      </a:r>
                    </a:p>
                    <a:p>
                      <a:r>
                        <a:rPr lang="en-US" sz="1800" dirty="0"/>
                        <a:t>Article    6  –  Income from immovable property</a:t>
                      </a:r>
                    </a:p>
                    <a:p>
                      <a:r>
                        <a:rPr lang="en-US" sz="1800" dirty="0"/>
                        <a:t>              7  –  Business Profits</a:t>
                      </a:r>
                    </a:p>
                    <a:p>
                      <a:r>
                        <a:rPr lang="en-US" sz="1800" dirty="0"/>
                        <a:t>              8  –  Shipping, inland waterways transport and  </a:t>
                      </a:r>
                    </a:p>
                    <a:p>
                      <a:r>
                        <a:rPr lang="en-US" sz="1800" dirty="0"/>
                        <a:t>                       air transport</a:t>
                      </a:r>
                    </a:p>
                    <a:p>
                      <a:r>
                        <a:rPr lang="en-US" sz="1800" dirty="0"/>
                        <a:t>              9  –  Associated enterprises</a:t>
                      </a:r>
                    </a:p>
                    <a:p>
                      <a:r>
                        <a:rPr lang="en-US" sz="1800" dirty="0"/>
                        <a:t>            10  –  Dividends</a:t>
                      </a:r>
                    </a:p>
                    <a:p>
                      <a:r>
                        <a:rPr lang="en-US" sz="1800" dirty="0"/>
                        <a:t>            11  –  Interest	</a:t>
                      </a:r>
                    </a:p>
                  </a:txBody>
                  <a:tcPr marT="45724" marB="45724"/>
                </a:tc>
                <a:extLst>
                  <a:ext uri="{0D108BD9-81ED-4DB2-BD59-A6C34878D82A}">
                    <a16:rowId xmlns:a16="http://schemas.microsoft.com/office/drawing/2014/main" val="10003"/>
                  </a:ext>
                </a:extLst>
              </a:tr>
            </a:tbl>
          </a:graphicData>
        </a:graphic>
      </p:graphicFrame>
      <p:sp>
        <p:nvSpPr>
          <p:cNvPr id="4" name="Date Placeholder 3">
            <a:extLst>
              <a:ext uri="{FF2B5EF4-FFF2-40B4-BE49-F238E27FC236}">
                <a16:creationId xmlns:a16="http://schemas.microsoft.com/office/drawing/2014/main" id="{6937B727-6774-BF08-544F-816794E365E8}"/>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13FB5F55-A8DB-C576-E39A-510F99ED0EF9}"/>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4120347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9EF7-EC4A-F33E-7042-72B1A38CCF6D}"/>
              </a:ext>
            </a:extLst>
          </p:cNvPr>
          <p:cNvSpPr>
            <a:spLocks noGrp="1"/>
          </p:cNvSpPr>
          <p:nvPr>
            <p:ph type="title"/>
          </p:nvPr>
        </p:nvSpPr>
        <p:spPr>
          <a:xfrm>
            <a:off x="1069848" y="484632"/>
            <a:ext cx="10058400" cy="1039368"/>
          </a:xfrm>
        </p:spPr>
        <p:txBody>
          <a:bodyPr/>
          <a:lstStyle/>
          <a:p>
            <a:endParaRPr lang="en-IN" dirty="0"/>
          </a:p>
        </p:txBody>
      </p:sp>
      <p:sp>
        <p:nvSpPr>
          <p:cNvPr id="3" name="Content Placeholder 2">
            <a:extLst>
              <a:ext uri="{FF2B5EF4-FFF2-40B4-BE49-F238E27FC236}">
                <a16:creationId xmlns:a16="http://schemas.microsoft.com/office/drawing/2014/main" id="{E01ABC27-ED88-4ECA-F438-ED2F7C9653B0}"/>
              </a:ext>
            </a:extLst>
          </p:cNvPr>
          <p:cNvSpPr>
            <a:spLocks noGrp="1"/>
          </p:cNvSpPr>
          <p:nvPr>
            <p:ph idx="1"/>
          </p:nvPr>
        </p:nvSpPr>
        <p:spPr/>
        <p:txBody>
          <a:bodyPr/>
          <a:lstStyle/>
          <a:p>
            <a:endParaRPr lang="en-IN"/>
          </a:p>
        </p:txBody>
      </p:sp>
      <p:graphicFrame>
        <p:nvGraphicFramePr>
          <p:cNvPr id="5" name="Table 4">
            <a:extLst>
              <a:ext uri="{FF2B5EF4-FFF2-40B4-BE49-F238E27FC236}">
                <a16:creationId xmlns:a16="http://schemas.microsoft.com/office/drawing/2014/main" id="{AD410367-B5CF-A688-2308-D22EB2BC6618}"/>
              </a:ext>
            </a:extLst>
          </p:cNvPr>
          <p:cNvGraphicFramePr>
            <a:graphicFrameLocks noGrp="1"/>
          </p:cNvGraphicFramePr>
          <p:nvPr>
            <p:extLst>
              <p:ext uri="{D42A27DB-BD31-4B8C-83A1-F6EECF244321}">
                <p14:modId xmlns:p14="http://schemas.microsoft.com/office/powerpoint/2010/main" val="2376370959"/>
              </p:ext>
            </p:extLst>
          </p:nvPr>
        </p:nvGraphicFramePr>
        <p:xfrm>
          <a:off x="762000" y="484632"/>
          <a:ext cx="10591800" cy="5687568"/>
        </p:xfrm>
        <a:graphic>
          <a:graphicData uri="http://schemas.openxmlformats.org/drawingml/2006/table">
            <a:tbl>
              <a:tblPr firstRow="1">
                <a:tableStyleId>{00A15C55-8517-42AA-B614-E9B94910E393}</a:tableStyleId>
              </a:tblPr>
              <a:tblGrid>
                <a:gridCol w="10591800">
                  <a:extLst>
                    <a:ext uri="{9D8B030D-6E8A-4147-A177-3AD203B41FA5}">
                      <a16:colId xmlns:a16="http://schemas.microsoft.com/office/drawing/2014/main" val="20000"/>
                    </a:ext>
                  </a:extLst>
                </a:gridCol>
              </a:tblGrid>
              <a:tr h="708415">
                <a:tc>
                  <a:txBody>
                    <a:bodyPr/>
                    <a:lstStyle/>
                    <a:p>
                      <a:pPr algn="ctr"/>
                      <a:r>
                        <a:rPr lang="en-US" sz="1800" dirty="0"/>
                        <a:t>Table of Contents</a:t>
                      </a:r>
                    </a:p>
                  </a:txBody>
                  <a:tcPr marT="45727" marB="45727"/>
                </a:tc>
                <a:extLst>
                  <a:ext uri="{0D108BD9-81ED-4DB2-BD59-A6C34878D82A}">
                    <a16:rowId xmlns:a16="http://schemas.microsoft.com/office/drawing/2014/main" val="10000"/>
                  </a:ext>
                </a:extLst>
              </a:tr>
              <a:tr h="4129054">
                <a:tc>
                  <a:txBody>
                    <a:bodyPr/>
                    <a:lstStyle/>
                    <a:p>
                      <a:r>
                        <a:rPr lang="en-US" sz="1800" u="sng" dirty="0"/>
                        <a:t>Taxation of income</a:t>
                      </a:r>
                    </a:p>
                    <a:p>
                      <a:r>
                        <a:rPr lang="en-US" sz="1800" dirty="0"/>
                        <a:t>Article	12 – Royalties / Fee for Technical Services</a:t>
                      </a:r>
                    </a:p>
                    <a:p>
                      <a:r>
                        <a:rPr lang="en-US" sz="1800" dirty="0"/>
                        <a:t>	13 – Capital Gains</a:t>
                      </a:r>
                    </a:p>
                    <a:p>
                      <a:r>
                        <a:rPr lang="en-US" sz="1800" dirty="0"/>
                        <a:t>     	14 – Independent personal services</a:t>
                      </a:r>
                    </a:p>
                    <a:p>
                      <a:r>
                        <a:rPr lang="en-US" sz="1800" dirty="0"/>
                        <a:t>     	15 – Income from employment</a:t>
                      </a:r>
                    </a:p>
                    <a:p>
                      <a:r>
                        <a:rPr lang="en-US" sz="1800" dirty="0"/>
                        <a:t>	16 – Director’s Fees</a:t>
                      </a:r>
                    </a:p>
                    <a:p>
                      <a:r>
                        <a:rPr lang="en-US" sz="1800" dirty="0"/>
                        <a:t>     	17 – Artistes and Sportsmen</a:t>
                      </a:r>
                    </a:p>
                    <a:p>
                      <a:r>
                        <a:rPr lang="en-US" sz="1800" dirty="0"/>
                        <a:t>	18 – Pensions</a:t>
                      </a:r>
                    </a:p>
                    <a:p>
                      <a:r>
                        <a:rPr lang="en-US" sz="1800" dirty="0"/>
                        <a:t>     	19 – Government Service</a:t>
                      </a:r>
                    </a:p>
                    <a:p>
                      <a:r>
                        <a:rPr lang="en-US" sz="1800" dirty="0"/>
                        <a:t>     	20 – Students</a:t>
                      </a:r>
                    </a:p>
                    <a:p>
                      <a:r>
                        <a:rPr lang="en-US" sz="1800" dirty="0"/>
                        <a:t>     	21 – Other Income</a:t>
                      </a:r>
                    </a:p>
                  </a:txBody>
                  <a:tcPr marT="45727" marB="45727"/>
                </a:tc>
                <a:extLst>
                  <a:ext uri="{0D108BD9-81ED-4DB2-BD59-A6C34878D82A}">
                    <a16:rowId xmlns:a16="http://schemas.microsoft.com/office/drawing/2014/main" val="10001"/>
                  </a:ext>
                </a:extLst>
              </a:tr>
              <a:tr h="850099">
                <a:tc>
                  <a:txBody>
                    <a:bodyPr/>
                    <a:lstStyle/>
                    <a:p>
                      <a:r>
                        <a:rPr lang="en-US" sz="1800" u="sng" dirty="0"/>
                        <a:t>Taxation of Capital</a:t>
                      </a:r>
                    </a:p>
                    <a:p>
                      <a:r>
                        <a:rPr lang="en-US" sz="1800" dirty="0"/>
                        <a:t>Article	22  –  Capital</a:t>
                      </a:r>
                    </a:p>
                  </a:txBody>
                  <a:tcPr marT="45727" marB="45727"/>
                </a:tc>
                <a:extLst>
                  <a:ext uri="{0D108BD9-81ED-4DB2-BD59-A6C34878D82A}">
                    <a16:rowId xmlns:a16="http://schemas.microsoft.com/office/drawing/2014/main" val="10002"/>
                  </a:ext>
                </a:extLst>
              </a:tr>
            </a:tbl>
          </a:graphicData>
        </a:graphic>
      </p:graphicFrame>
      <p:sp>
        <p:nvSpPr>
          <p:cNvPr id="4" name="Date Placeholder 3">
            <a:extLst>
              <a:ext uri="{FF2B5EF4-FFF2-40B4-BE49-F238E27FC236}">
                <a16:creationId xmlns:a16="http://schemas.microsoft.com/office/drawing/2014/main" id="{699D1E73-CA16-BCB0-D6F7-03F2A6FB6F39}"/>
              </a:ext>
            </a:extLst>
          </p:cNvPr>
          <p:cNvSpPr>
            <a:spLocks noGrp="1"/>
          </p:cNvSpPr>
          <p:nvPr>
            <p:ph type="dt" sz="half" idx="10"/>
          </p:nvPr>
        </p:nvSpPr>
        <p:spPr/>
        <p:txBody>
          <a:bodyPr/>
          <a:lstStyle/>
          <a:p>
            <a:r>
              <a:rPr lang="en-US"/>
              <a:t>07th October 2024</a:t>
            </a:r>
          </a:p>
        </p:txBody>
      </p:sp>
      <p:sp>
        <p:nvSpPr>
          <p:cNvPr id="6" name="Footer Placeholder 5">
            <a:extLst>
              <a:ext uri="{FF2B5EF4-FFF2-40B4-BE49-F238E27FC236}">
                <a16:creationId xmlns:a16="http://schemas.microsoft.com/office/drawing/2014/main" id="{25912CD9-E33F-593B-91B6-9EFE11088B3A}"/>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66422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cdn1.vectorstock.com/i/1000x1000/96/90/mathematical-man-holding-calculator-vector-152196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66"/>
          <a:stretch/>
        </p:blipFill>
        <p:spPr bwMode="auto">
          <a:xfrm>
            <a:off x="381000" y="4353127"/>
            <a:ext cx="2602656" cy="25000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27503C-0C2D-A9F3-4DCC-11FE8986ED85}"/>
              </a:ext>
            </a:extLst>
          </p:cNvPr>
          <p:cNvSpPr>
            <a:spLocks noGrp="1"/>
          </p:cNvSpPr>
          <p:nvPr>
            <p:ph type="title"/>
          </p:nvPr>
        </p:nvSpPr>
        <p:spPr>
          <a:xfrm>
            <a:off x="1143000" y="152400"/>
            <a:ext cx="10058400" cy="1609344"/>
          </a:xfrm>
        </p:spPr>
        <p:txBody>
          <a:bodyPr/>
          <a:lstStyle/>
          <a:p>
            <a:pPr algn="ctr"/>
            <a:r>
              <a:rPr lang="en-US" sz="4400" dirty="0"/>
              <a:t>Test of residency under the Income tax act</a:t>
            </a:r>
            <a:endParaRPr lang="en-US" dirty="0"/>
          </a:p>
        </p:txBody>
      </p:sp>
      <p:graphicFrame>
        <p:nvGraphicFramePr>
          <p:cNvPr id="4" name="Content Placeholder 3">
            <a:extLst>
              <a:ext uri="{FF2B5EF4-FFF2-40B4-BE49-F238E27FC236}">
                <a16:creationId xmlns:a16="http://schemas.microsoft.com/office/drawing/2014/main" id="{7627D0D3-751D-AB0C-2546-80EEE1D35AB2}"/>
              </a:ext>
            </a:extLst>
          </p:cNvPr>
          <p:cNvGraphicFramePr>
            <a:graphicFrameLocks noGrp="1"/>
          </p:cNvGraphicFramePr>
          <p:nvPr>
            <p:ph idx="1"/>
          </p:nvPr>
        </p:nvGraphicFramePr>
        <p:xfrm>
          <a:off x="1143000" y="1752600"/>
          <a:ext cx="10360025" cy="412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FAD21E74-5A56-3819-E9F6-71AFBB50AC57}"/>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82B9E8F7-6A99-191A-6C62-EBD199B76B97}"/>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698995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9EF7-EC4A-F33E-7042-72B1A38CCF6D}"/>
              </a:ext>
            </a:extLst>
          </p:cNvPr>
          <p:cNvSpPr>
            <a:spLocks noGrp="1"/>
          </p:cNvSpPr>
          <p:nvPr>
            <p:ph type="title"/>
          </p:nvPr>
        </p:nvSpPr>
        <p:spPr>
          <a:xfrm>
            <a:off x="1069848" y="484632"/>
            <a:ext cx="10058400" cy="1039368"/>
          </a:xfrm>
        </p:spPr>
        <p:txBody>
          <a:bodyPr/>
          <a:lstStyle/>
          <a:p>
            <a:endParaRPr lang="en-IN" dirty="0"/>
          </a:p>
        </p:txBody>
      </p:sp>
      <p:sp>
        <p:nvSpPr>
          <p:cNvPr id="3" name="Content Placeholder 2">
            <a:extLst>
              <a:ext uri="{FF2B5EF4-FFF2-40B4-BE49-F238E27FC236}">
                <a16:creationId xmlns:a16="http://schemas.microsoft.com/office/drawing/2014/main" id="{E01ABC27-ED88-4ECA-F438-ED2F7C9653B0}"/>
              </a:ext>
            </a:extLst>
          </p:cNvPr>
          <p:cNvSpPr>
            <a:spLocks noGrp="1"/>
          </p:cNvSpPr>
          <p:nvPr>
            <p:ph idx="1"/>
          </p:nvPr>
        </p:nvSpPr>
        <p:spPr/>
        <p:txBody>
          <a:bodyPr/>
          <a:lstStyle/>
          <a:p>
            <a:endParaRPr lang="en-IN"/>
          </a:p>
        </p:txBody>
      </p:sp>
      <p:graphicFrame>
        <p:nvGraphicFramePr>
          <p:cNvPr id="4" name="Table 3">
            <a:extLst>
              <a:ext uri="{FF2B5EF4-FFF2-40B4-BE49-F238E27FC236}">
                <a16:creationId xmlns:a16="http://schemas.microsoft.com/office/drawing/2014/main" id="{424ACC3E-11CF-1C56-C300-8FAB6AADDE65}"/>
              </a:ext>
            </a:extLst>
          </p:cNvPr>
          <p:cNvGraphicFramePr>
            <a:graphicFrameLocks noGrp="1"/>
          </p:cNvGraphicFramePr>
          <p:nvPr>
            <p:extLst>
              <p:ext uri="{D42A27DB-BD31-4B8C-83A1-F6EECF244321}">
                <p14:modId xmlns:p14="http://schemas.microsoft.com/office/powerpoint/2010/main" val="2723629999"/>
              </p:ext>
            </p:extLst>
          </p:nvPr>
        </p:nvGraphicFramePr>
        <p:xfrm>
          <a:off x="685800" y="471380"/>
          <a:ext cx="10668000" cy="5777020"/>
        </p:xfrm>
        <a:graphic>
          <a:graphicData uri="http://schemas.openxmlformats.org/drawingml/2006/table">
            <a:tbl>
              <a:tblPr firstRow="1">
                <a:tableStyleId>{00A15C55-8517-42AA-B614-E9B94910E393}</a:tableStyleId>
              </a:tblPr>
              <a:tblGrid>
                <a:gridCol w="10668000">
                  <a:extLst>
                    <a:ext uri="{9D8B030D-6E8A-4147-A177-3AD203B41FA5}">
                      <a16:colId xmlns:a16="http://schemas.microsoft.com/office/drawing/2014/main" val="20000"/>
                    </a:ext>
                  </a:extLst>
                </a:gridCol>
              </a:tblGrid>
              <a:tr h="662936">
                <a:tc>
                  <a:txBody>
                    <a:bodyPr/>
                    <a:lstStyle/>
                    <a:p>
                      <a:pPr algn="ctr"/>
                      <a:r>
                        <a:rPr lang="en-US" sz="1800" dirty="0"/>
                        <a:t>Table of Contents</a:t>
                      </a:r>
                    </a:p>
                  </a:txBody>
                  <a:tcPr/>
                </a:tc>
                <a:extLst>
                  <a:ext uri="{0D108BD9-81ED-4DB2-BD59-A6C34878D82A}">
                    <a16:rowId xmlns:a16="http://schemas.microsoft.com/office/drawing/2014/main" val="10000"/>
                  </a:ext>
                </a:extLst>
              </a:tr>
              <a:tr h="1136463">
                <a:tc>
                  <a:txBody>
                    <a:bodyPr/>
                    <a:lstStyle/>
                    <a:p>
                      <a:r>
                        <a:rPr lang="en-US" sz="1800" u="sng" dirty="0"/>
                        <a:t>Methods for elimination of double taxation </a:t>
                      </a:r>
                    </a:p>
                    <a:p>
                      <a:r>
                        <a:rPr lang="en-US" sz="1800" dirty="0"/>
                        <a:t>Article	23A– Exemption method</a:t>
                      </a:r>
                    </a:p>
                    <a:p>
                      <a:r>
                        <a:rPr lang="en-US" sz="1800" dirty="0"/>
                        <a:t>     	23B– Credit method.</a:t>
                      </a:r>
                    </a:p>
                  </a:txBody>
                  <a:tcPr/>
                </a:tc>
                <a:extLst>
                  <a:ext uri="{0D108BD9-81ED-4DB2-BD59-A6C34878D82A}">
                    <a16:rowId xmlns:a16="http://schemas.microsoft.com/office/drawing/2014/main" val="10001"/>
                  </a:ext>
                </a:extLst>
              </a:tr>
              <a:tr h="2841158">
                <a:tc>
                  <a:txBody>
                    <a:bodyPr/>
                    <a:lstStyle/>
                    <a:p>
                      <a:r>
                        <a:rPr lang="en-US" sz="1800" u="sng" dirty="0"/>
                        <a:t>Special provisions</a:t>
                      </a:r>
                    </a:p>
                    <a:p>
                      <a:r>
                        <a:rPr lang="en-US" sz="1800" dirty="0"/>
                        <a:t>Article	24  –  Non-discrimination</a:t>
                      </a:r>
                    </a:p>
                    <a:p>
                      <a:r>
                        <a:rPr lang="en-US" sz="1800" dirty="0"/>
                        <a:t>	25  –  Mutual agreement procedure</a:t>
                      </a:r>
                    </a:p>
                    <a:p>
                      <a:r>
                        <a:rPr lang="en-US" sz="1800" dirty="0"/>
                        <a:t>      	26  –  Exchange of information</a:t>
                      </a:r>
                    </a:p>
                    <a:p>
                      <a:r>
                        <a:rPr lang="en-US" sz="1800" dirty="0"/>
                        <a:t>     	27  –  Assistance in the collection of taxes</a:t>
                      </a:r>
                    </a:p>
                    <a:p>
                      <a:r>
                        <a:rPr lang="en-US" sz="1800" dirty="0"/>
                        <a:t>	28  –  Members of diplomatic mission and  </a:t>
                      </a:r>
                    </a:p>
                    <a:p>
                      <a:r>
                        <a:rPr lang="en-US" sz="1800" dirty="0"/>
                        <a:t>	</a:t>
                      </a:r>
                      <a:r>
                        <a:rPr lang="en-US" sz="1800" baseline="0" dirty="0"/>
                        <a:t>          </a:t>
                      </a:r>
                      <a:r>
                        <a:rPr lang="en-US" sz="1800" dirty="0"/>
                        <a:t>consular posts</a:t>
                      </a:r>
                    </a:p>
                    <a:p>
                      <a:r>
                        <a:rPr lang="en-US" sz="1800" dirty="0"/>
                        <a:t>     	29  –  Territorial extension</a:t>
                      </a:r>
                    </a:p>
                  </a:txBody>
                  <a:tcPr/>
                </a:tc>
                <a:extLst>
                  <a:ext uri="{0D108BD9-81ED-4DB2-BD59-A6C34878D82A}">
                    <a16:rowId xmlns:a16="http://schemas.microsoft.com/office/drawing/2014/main" val="10002"/>
                  </a:ext>
                </a:extLst>
              </a:tr>
              <a:tr h="1136463">
                <a:tc>
                  <a:txBody>
                    <a:bodyPr/>
                    <a:lstStyle/>
                    <a:p>
                      <a:r>
                        <a:rPr lang="en-US" sz="1800" u="sng" dirty="0"/>
                        <a:t>Final Provisions</a:t>
                      </a:r>
                    </a:p>
                    <a:p>
                      <a:r>
                        <a:rPr lang="en-US" sz="1800" dirty="0"/>
                        <a:t>Article	30 – Entry into force</a:t>
                      </a:r>
                    </a:p>
                    <a:p>
                      <a:r>
                        <a:rPr lang="en-US" sz="1800" dirty="0"/>
                        <a:t>     	31 –  Termination. </a:t>
                      </a:r>
                    </a:p>
                  </a:txBody>
                  <a:tcPr/>
                </a:tc>
                <a:extLst>
                  <a:ext uri="{0D108BD9-81ED-4DB2-BD59-A6C34878D82A}">
                    <a16:rowId xmlns:a16="http://schemas.microsoft.com/office/drawing/2014/main" val="10003"/>
                  </a:ext>
                </a:extLst>
              </a:tr>
            </a:tbl>
          </a:graphicData>
        </a:graphic>
      </p:graphicFrame>
      <p:sp>
        <p:nvSpPr>
          <p:cNvPr id="5" name="Date Placeholder 4">
            <a:extLst>
              <a:ext uri="{FF2B5EF4-FFF2-40B4-BE49-F238E27FC236}">
                <a16:creationId xmlns:a16="http://schemas.microsoft.com/office/drawing/2014/main" id="{D2B0B32C-018C-E085-0D84-EFF19E8697EB}"/>
              </a:ext>
            </a:extLst>
          </p:cNvPr>
          <p:cNvSpPr>
            <a:spLocks noGrp="1"/>
          </p:cNvSpPr>
          <p:nvPr>
            <p:ph type="dt" sz="half" idx="10"/>
          </p:nvPr>
        </p:nvSpPr>
        <p:spPr/>
        <p:txBody>
          <a:bodyPr/>
          <a:lstStyle/>
          <a:p>
            <a:r>
              <a:rPr lang="en-US"/>
              <a:t>07th October 2024</a:t>
            </a:r>
          </a:p>
        </p:txBody>
      </p:sp>
      <p:sp>
        <p:nvSpPr>
          <p:cNvPr id="6" name="Footer Placeholder 5">
            <a:extLst>
              <a:ext uri="{FF2B5EF4-FFF2-40B4-BE49-F238E27FC236}">
                <a16:creationId xmlns:a16="http://schemas.microsoft.com/office/drawing/2014/main" id="{36EC5049-1B78-D18E-C4D2-149E32D2B38C}"/>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780924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TAXATION of incomes of </a:t>
            </a:r>
            <a:r>
              <a:rPr lang="en-US" dirty="0" err="1"/>
              <a:t>nri’s</a:t>
            </a:r>
            <a:endParaRPr lang="en-IN" dirty="0"/>
          </a:p>
        </p:txBody>
      </p:sp>
      <p:sp>
        <p:nvSpPr>
          <p:cNvPr id="3" name="Subtitle 2"/>
          <p:cNvSpPr>
            <a:spLocks noGrp="1"/>
          </p:cNvSpPr>
          <p:nvPr>
            <p:ph type="subTitle" idx="1"/>
          </p:nvPr>
        </p:nvSpPr>
        <p:spPr>
          <a:xfrm>
            <a:off x="990600" y="4419600"/>
            <a:ext cx="8686800" cy="2133600"/>
          </a:xfrm>
        </p:spPr>
        <p:txBody>
          <a:bodyPr>
            <a:normAutofit/>
          </a:bodyPr>
          <a:lstStyle/>
          <a:p>
            <a:r>
              <a:rPr lang="en-US" dirty="0"/>
              <a:t>							      		</a:t>
            </a:r>
            <a:endParaRPr lang="en-IN" dirty="0"/>
          </a:p>
        </p:txBody>
      </p:sp>
      <p:sp>
        <p:nvSpPr>
          <p:cNvPr id="4" name="Date Placeholder 3">
            <a:extLst>
              <a:ext uri="{FF2B5EF4-FFF2-40B4-BE49-F238E27FC236}">
                <a16:creationId xmlns:a16="http://schemas.microsoft.com/office/drawing/2014/main" id="{C4A4C306-96A2-AC88-B703-5794FF28C146}"/>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BBFBD00C-6A63-BA94-F03A-AF97ECCDCD5A}"/>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391537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0896600" cy="1600200"/>
          </a:xfrm>
        </p:spPr>
        <p:txBody>
          <a:bodyPr>
            <a:normAutofit/>
          </a:bodyPr>
          <a:lstStyle/>
          <a:p>
            <a:pPr algn="ctr"/>
            <a:r>
              <a:rPr lang="en-US" dirty="0"/>
              <a:t>CERTAIN THINGS TO REMEMBER WHILE COMPUTATION OF INCOME OF NRI’S</a:t>
            </a:r>
            <a:endParaRPr lang="en-IN" dirty="0"/>
          </a:p>
        </p:txBody>
      </p:sp>
      <p:sp>
        <p:nvSpPr>
          <p:cNvPr id="13" name="Content Placeholder 12">
            <a:extLst>
              <a:ext uri="{FF2B5EF4-FFF2-40B4-BE49-F238E27FC236}">
                <a16:creationId xmlns:a16="http://schemas.microsoft.com/office/drawing/2014/main" id="{67506219-BE41-A923-344C-7E66F33EFBB1}"/>
              </a:ext>
            </a:extLst>
          </p:cNvPr>
          <p:cNvSpPr>
            <a:spLocks noGrp="1"/>
          </p:cNvSpPr>
          <p:nvPr>
            <p:ph idx="1"/>
          </p:nvPr>
        </p:nvSpPr>
        <p:spPr>
          <a:xfrm>
            <a:off x="1030224" y="1981200"/>
            <a:ext cx="10171176" cy="4419600"/>
          </a:xfrm>
        </p:spPr>
        <p:txBody>
          <a:bodyPr>
            <a:normAutofit/>
          </a:bodyPr>
          <a:lstStyle/>
          <a:p>
            <a:r>
              <a:rPr lang="en-US" sz="2400" b="1" dirty="0">
                <a:solidFill>
                  <a:srgbClr val="FF0000"/>
                </a:solidFill>
                <a:latin typeface="Times New Roman" panose="02020603050405020304" pitchFamily="18" charset="0"/>
              </a:rPr>
              <a:t>44AD/44ADA </a:t>
            </a:r>
            <a:r>
              <a:rPr lang="en-US" sz="2400" b="1" dirty="0">
                <a:latin typeface="Times New Roman" panose="02020603050405020304" pitchFamily="18" charset="0"/>
              </a:rPr>
              <a:t>provisions are</a:t>
            </a:r>
            <a:r>
              <a:rPr lang="en-US" sz="2400" b="1" dirty="0">
                <a:solidFill>
                  <a:srgbClr val="FF0000"/>
                </a:solidFill>
                <a:latin typeface="Times New Roman" panose="02020603050405020304" pitchFamily="18" charset="0"/>
              </a:rPr>
              <a:t> not applicable </a:t>
            </a:r>
            <a:r>
              <a:rPr lang="en-US" sz="2400" b="1" dirty="0">
                <a:latin typeface="Times New Roman" panose="02020603050405020304" pitchFamily="18" charset="0"/>
              </a:rPr>
              <a:t>to NRI’s</a:t>
            </a:r>
          </a:p>
          <a:p>
            <a:r>
              <a:rPr lang="en-US" sz="2400" b="1" dirty="0">
                <a:solidFill>
                  <a:srgbClr val="FF0000"/>
                </a:solidFill>
                <a:latin typeface="Times New Roman" panose="02020603050405020304" pitchFamily="18" charset="0"/>
              </a:rPr>
              <a:t>No option for limiting tax by indexing on immovable property CG </a:t>
            </a:r>
            <a:r>
              <a:rPr lang="en-US" sz="2400" b="1" dirty="0">
                <a:latin typeface="Times New Roman" panose="02020603050405020304" pitchFamily="18" charset="0"/>
              </a:rPr>
              <a:t>to NRI’s</a:t>
            </a:r>
            <a:endParaRPr lang="en-US" sz="2400" b="1" dirty="0">
              <a:solidFill>
                <a:srgbClr val="FF0000"/>
              </a:solidFill>
              <a:latin typeface="Times New Roman" panose="02020603050405020304" pitchFamily="18" charset="0"/>
            </a:endParaRPr>
          </a:p>
          <a:p>
            <a:r>
              <a:rPr lang="en-US" sz="2400" b="1" i="0" dirty="0">
                <a:solidFill>
                  <a:srgbClr val="FF0000"/>
                </a:solidFill>
                <a:effectLst/>
                <a:latin typeface="Times New Roman" panose="02020603050405020304" pitchFamily="18" charset="0"/>
              </a:rPr>
              <a:t>No senior citizen/super senior citizen </a:t>
            </a:r>
            <a:r>
              <a:rPr lang="en-US" sz="2400" b="1" i="0" dirty="0">
                <a:effectLst/>
                <a:latin typeface="Times New Roman" panose="02020603050405020304" pitchFamily="18" charset="0"/>
              </a:rPr>
              <a:t>category for NRI’s</a:t>
            </a:r>
          </a:p>
          <a:p>
            <a:r>
              <a:rPr lang="en-US" sz="2400" b="1" i="0" dirty="0">
                <a:solidFill>
                  <a:srgbClr val="FF0000"/>
                </a:solidFill>
                <a:effectLst/>
                <a:latin typeface="Times New Roman" panose="02020603050405020304" pitchFamily="18" charset="0"/>
              </a:rPr>
              <a:t>Advance Tax </a:t>
            </a:r>
            <a:r>
              <a:rPr lang="en-US" sz="2400" b="1" i="0" dirty="0">
                <a:effectLst/>
                <a:latin typeface="Times New Roman" panose="02020603050405020304" pitchFamily="18" charset="0"/>
              </a:rPr>
              <a:t>applicable for those above 60 years, who are NRI’s…</a:t>
            </a:r>
          </a:p>
          <a:p>
            <a:r>
              <a:rPr lang="en-US" sz="2400" b="1" dirty="0">
                <a:solidFill>
                  <a:srgbClr val="FF0000"/>
                </a:solidFill>
                <a:latin typeface="Times New Roman" panose="02020603050405020304" pitchFamily="18" charset="0"/>
              </a:rPr>
              <a:t>No Chapter VI-A/basic slab deductions </a:t>
            </a:r>
            <a:r>
              <a:rPr lang="en-US" sz="2400" b="1" dirty="0">
                <a:latin typeface="Times New Roman" panose="02020603050405020304" pitchFamily="18" charset="0"/>
              </a:rPr>
              <a:t>for NRI’s on </a:t>
            </a:r>
            <a:r>
              <a:rPr lang="en-US" sz="2400" b="1" dirty="0">
                <a:solidFill>
                  <a:srgbClr val="FF0000"/>
                </a:solidFill>
                <a:latin typeface="Times New Roman" panose="02020603050405020304" pitchFamily="18" charset="0"/>
              </a:rPr>
              <a:t>Incomes taxable at special rates</a:t>
            </a:r>
            <a:r>
              <a:rPr lang="en-US" sz="2400" b="1" dirty="0">
                <a:latin typeface="Times New Roman" panose="02020603050405020304" pitchFamily="18" charset="0"/>
              </a:rPr>
              <a:t> – such as 111A, 112, 112A, 115A </a:t>
            </a:r>
            <a:r>
              <a:rPr lang="en-US" sz="2400" b="1" dirty="0" err="1">
                <a:latin typeface="Times New Roman" panose="02020603050405020304" pitchFamily="18" charset="0"/>
              </a:rPr>
              <a:t>etc</a:t>
            </a:r>
            <a:r>
              <a:rPr lang="en-US" sz="2400" b="1" dirty="0">
                <a:latin typeface="Times New Roman" panose="02020603050405020304" pitchFamily="18" charset="0"/>
              </a:rPr>
              <a:t>…</a:t>
            </a:r>
          </a:p>
          <a:p>
            <a:r>
              <a:rPr lang="en-US" sz="2400" b="1" dirty="0">
                <a:solidFill>
                  <a:srgbClr val="FF0000"/>
                </a:solidFill>
                <a:latin typeface="Times New Roman" panose="02020603050405020304" pitchFamily="18" charset="0"/>
              </a:rPr>
              <a:t>No rebate u/s 87A </a:t>
            </a:r>
            <a:r>
              <a:rPr lang="en-US" sz="2400" b="1" dirty="0">
                <a:latin typeface="Times New Roman" panose="02020603050405020304" pitchFamily="18" charset="0"/>
              </a:rPr>
              <a:t>for NRI’s… </a:t>
            </a:r>
          </a:p>
          <a:p>
            <a:endParaRPr lang="en-IN" sz="2400" b="1" dirty="0"/>
          </a:p>
        </p:txBody>
      </p:sp>
      <p:sp>
        <p:nvSpPr>
          <p:cNvPr id="3" name="Date Placeholder 2">
            <a:extLst>
              <a:ext uri="{FF2B5EF4-FFF2-40B4-BE49-F238E27FC236}">
                <a16:creationId xmlns:a16="http://schemas.microsoft.com/office/drawing/2014/main" id="{CDC8E618-4AFD-343D-3A98-94EB4C37DD93}"/>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F4FC495F-BE0F-EB01-D781-EF1A091BECF1}"/>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621359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2"/>
            <a:ext cx="10378440" cy="3292177"/>
          </a:xfrm>
        </p:spPr>
        <p:txBody>
          <a:bodyPr>
            <a:normAutofit fontScale="90000"/>
          </a:bodyPr>
          <a:lstStyle/>
          <a:p>
            <a:r>
              <a:rPr lang="en-US" dirty="0"/>
              <a:t>INCOME FROM SALARY – DEPENDENT PERSONAL SERVICES</a:t>
            </a:r>
            <a:endParaRPr lang="en-IN" dirty="0"/>
          </a:p>
        </p:txBody>
      </p:sp>
      <p:sp>
        <p:nvSpPr>
          <p:cNvPr id="3" name="Subtitle 2"/>
          <p:cNvSpPr>
            <a:spLocks noGrp="1"/>
          </p:cNvSpPr>
          <p:nvPr>
            <p:ph type="subTitle" idx="1"/>
          </p:nvPr>
        </p:nvSpPr>
        <p:spPr>
          <a:xfrm>
            <a:off x="990600" y="4419600"/>
            <a:ext cx="8686800" cy="2133600"/>
          </a:xfrm>
        </p:spPr>
        <p:txBody>
          <a:bodyPr>
            <a:normAutofit/>
          </a:bodyPr>
          <a:lstStyle/>
          <a:p>
            <a:r>
              <a:rPr lang="en-US" dirty="0"/>
              <a:t>							      		</a:t>
            </a:r>
            <a:endParaRPr lang="en-IN" dirty="0"/>
          </a:p>
        </p:txBody>
      </p:sp>
      <p:sp>
        <p:nvSpPr>
          <p:cNvPr id="4" name="Date Placeholder 3">
            <a:extLst>
              <a:ext uri="{FF2B5EF4-FFF2-40B4-BE49-F238E27FC236}">
                <a16:creationId xmlns:a16="http://schemas.microsoft.com/office/drawing/2014/main" id="{C4A4C306-96A2-AC88-B703-5794FF28C146}"/>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60DCEF41-C3EE-33B6-B330-CF9B67B8547B}"/>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190613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0896600" cy="1600200"/>
          </a:xfrm>
        </p:spPr>
        <p:txBody>
          <a:bodyPr>
            <a:normAutofit/>
          </a:bodyPr>
          <a:lstStyle/>
          <a:p>
            <a:pPr algn="ctr"/>
            <a:r>
              <a:rPr lang="en-US" dirty="0"/>
              <a:t>Taxability of Salary Income</a:t>
            </a:r>
            <a:endParaRPr lang="en-IN" dirty="0"/>
          </a:p>
        </p:txBody>
      </p:sp>
      <p:sp>
        <p:nvSpPr>
          <p:cNvPr id="13" name="Content Placeholder 12">
            <a:extLst>
              <a:ext uri="{FF2B5EF4-FFF2-40B4-BE49-F238E27FC236}">
                <a16:creationId xmlns:a16="http://schemas.microsoft.com/office/drawing/2014/main" id="{67506219-BE41-A923-344C-7E66F33EFBB1}"/>
              </a:ext>
            </a:extLst>
          </p:cNvPr>
          <p:cNvSpPr>
            <a:spLocks noGrp="1"/>
          </p:cNvSpPr>
          <p:nvPr>
            <p:ph idx="1"/>
          </p:nvPr>
        </p:nvSpPr>
        <p:spPr>
          <a:xfrm>
            <a:off x="1069848" y="1447800"/>
            <a:ext cx="10131552" cy="4724400"/>
          </a:xfrm>
        </p:spPr>
        <p:txBody>
          <a:bodyPr/>
          <a:lstStyle/>
          <a:p>
            <a:pPr marL="0" indent="0">
              <a:buNone/>
            </a:pPr>
            <a:r>
              <a:rPr lang="en-US" b="1" dirty="0"/>
              <a:t>Section 15</a:t>
            </a:r>
          </a:p>
          <a:p>
            <a:r>
              <a:rPr lang="en-US" b="1" i="0" dirty="0">
                <a:solidFill>
                  <a:srgbClr val="212529"/>
                </a:solidFill>
                <a:effectLst/>
                <a:latin typeface="Times New Roman" panose="02020603050405020304" pitchFamily="18" charset="0"/>
              </a:rPr>
              <a:t>any salary due</a:t>
            </a:r>
            <a:r>
              <a:rPr lang="en-US" b="0" i="0" dirty="0">
                <a:solidFill>
                  <a:srgbClr val="212529"/>
                </a:solidFill>
                <a:effectLst/>
                <a:latin typeface="Times New Roman" panose="02020603050405020304" pitchFamily="18" charset="0"/>
              </a:rPr>
              <a:t> from an employer or a former employer to an assessee in the previous year, whether paid or not</a:t>
            </a:r>
          </a:p>
          <a:p>
            <a:r>
              <a:rPr lang="en-US" b="1" dirty="0">
                <a:solidFill>
                  <a:srgbClr val="212529"/>
                </a:solidFill>
                <a:latin typeface="Times New Roman" panose="02020603050405020304" pitchFamily="18" charset="0"/>
              </a:rPr>
              <a:t>a</a:t>
            </a:r>
            <a:r>
              <a:rPr lang="en-US" b="1" i="0" dirty="0">
                <a:solidFill>
                  <a:srgbClr val="212529"/>
                </a:solidFill>
                <a:effectLst/>
                <a:latin typeface="Times New Roman" panose="02020603050405020304" pitchFamily="18" charset="0"/>
              </a:rPr>
              <a:t>ny salary paid or allowed</a:t>
            </a:r>
            <a:r>
              <a:rPr lang="en-US" b="0" i="0" dirty="0">
                <a:solidFill>
                  <a:srgbClr val="212529"/>
                </a:solidFill>
                <a:effectLst/>
                <a:latin typeface="Times New Roman" panose="02020603050405020304" pitchFamily="18" charset="0"/>
              </a:rPr>
              <a:t> to him in the previous year by or on behalf of an employer or a former employer though not due or before it became due to him</a:t>
            </a:r>
            <a:endParaRPr lang="en-US" dirty="0">
              <a:solidFill>
                <a:srgbClr val="212529"/>
              </a:solidFill>
              <a:latin typeface="Times New Roman" panose="02020603050405020304" pitchFamily="18" charset="0"/>
            </a:endParaRPr>
          </a:p>
          <a:p>
            <a:r>
              <a:rPr lang="en-US" b="1" i="0" dirty="0">
                <a:solidFill>
                  <a:srgbClr val="212529"/>
                </a:solidFill>
                <a:effectLst/>
                <a:latin typeface="Times New Roman" panose="02020603050405020304" pitchFamily="18" charset="0"/>
              </a:rPr>
              <a:t>any arrears of salary paid or allowed</a:t>
            </a:r>
            <a:r>
              <a:rPr lang="en-US" b="0" i="0" dirty="0">
                <a:solidFill>
                  <a:srgbClr val="212529"/>
                </a:solidFill>
                <a:effectLst/>
                <a:latin typeface="Times New Roman" panose="02020603050405020304" pitchFamily="18" charset="0"/>
              </a:rPr>
              <a:t> to him in the previous year by or on behalf of an employer or a former employer, if not charged to income-tax for any earlier previous year</a:t>
            </a:r>
            <a:endParaRPr lang="en-IN" b="0" i="0" dirty="0">
              <a:solidFill>
                <a:srgbClr val="212529"/>
              </a:solidFill>
              <a:effectLst/>
              <a:latin typeface="Times New Roman" panose="02020603050405020304" pitchFamily="18" charset="0"/>
            </a:endParaRPr>
          </a:p>
          <a:p>
            <a:endParaRPr lang="en-IN" dirty="0">
              <a:solidFill>
                <a:srgbClr val="212529"/>
              </a:solidFill>
              <a:latin typeface="Times New Roman" panose="02020603050405020304" pitchFamily="18" charset="0"/>
            </a:endParaRPr>
          </a:p>
          <a:p>
            <a:r>
              <a:rPr lang="en-IN" b="1" dirty="0"/>
              <a:t>Section 9(1)(ii)</a:t>
            </a:r>
          </a:p>
          <a:p>
            <a:pPr marL="0" indent="0">
              <a:buNone/>
            </a:pPr>
            <a:r>
              <a:rPr lang="en-US" b="0" i="0" dirty="0">
                <a:solidFill>
                  <a:srgbClr val="212529"/>
                </a:solidFill>
                <a:effectLst/>
                <a:latin typeface="Times New Roman" panose="02020603050405020304" pitchFamily="18" charset="0"/>
              </a:rPr>
              <a:t>income which falls under the head "Salaries", </a:t>
            </a:r>
            <a:r>
              <a:rPr lang="en-US" b="1" i="0" dirty="0">
                <a:solidFill>
                  <a:srgbClr val="FF0000"/>
                </a:solidFill>
                <a:effectLst/>
                <a:latin typeface="Times New Roman" panose="02020603050405020304" pitchFamily="18" charset="0"/>
              </a:rPr>
              <a:t>if it is earned</a:t>
            </a:r>
            <a:r>
              <a:rPr lang="en-US" b="0" i="0" dirty="0">
                <a:solidFill>
                  <a:srgbClr val="212529"/>
                </a:solidFill>
                <a:effectLst/>
                <a:latin typeface="Times New Roman" panose="02020603050405020304" pitchFamily="18" charset="0"/>
              </a:rPr>
              <a:t> in India</a:t>
            </a:r>
            <a:endParaRPr lang="en-IN" b="1" dirty="0"/>
          </a:p>
        </p:txBody>
      </p:sp>
      <p:sp>
        <p:nvSpPr>
          <p:cNvPr id="3" name="Date Placeholder 2">
            <a:extLst>
              <a:ext uri="{FF2B5EF4-FFF2-40B4-BE49-F238E27FC236}">
                <a16:creationId xmlns:a16="http://schemas.microsoft.com/office/drawing/2014/main" id="{94FFD5CD-D553-9506-CFF0-A7512894E66F}"/>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215F87DF-E73E-E9A0-21AA-3EF7E6848101}"/>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118660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Taxability of Salary Income</a:t>
            </a:r>
            <a:endParaRPr lang="en-IN" sz="4000" dirty="0"/>
          </a:p>
        </p:txBody>
      </p:sp>
      <p:sp>
        <p:nvSpPr>
          <p:cNvPr id="3" name="Content Placeholder 2"/>
          <p:cNvSpPr>
            <a:spLocks noGrp="1"/>
          </p:cNvSpPr>
          <p:nvPr>
            <p:ph idx="1"/>
          </p:nvPr>
        </p:nvSpPr>
        <p:spPr>
          <a:xfrm>
            <a:off x="957470" y="1524000"/>
            <a:ext cx="10210800" cy="4800600"/>
          </a:xfrm>
        </p:spPr>
        <p:txBody>
          <a:bodyPr>
            <a:normAutofit/>
          </a:bodyPr>
          <a:lstStyle/>
          <a:p>
            <a:pPr marL="0" indent="0">
              <a:buNone/>
            </a:pPr>
            <a:r>
              <a:rPr lang="en-US" b="1" u="sng" dirty="0"/>
              <a:t>Explanation to Section 9(1)(ii): </a:t>
            </a:r>
          </a:p>
          <a:p>
            <a:pPr marL="0" indent="0">
              <a:buNone/>
            </a:pPr>
            <a:r>
              <a:rPr lang="en-IN" dirty="0">
                <a:solidFill>
                  <a:srgbClr val="FF0000"/>
                </a:solidFill>
              </a:rPr>
              <a:t>Salaries </a:t>
            </a:r>
            <a:r>
              <a:rPr lang="en-US" dirty="0">
                <a:solidFill>
                  <a:srgbClr val="FF0000"/>
                </a:solidFill>
              </a:rPr>
              <a:t>payable for-</a:t>
            </a:r>
          </a:p>
          <a:p>
            <a:pPr marL="0" indent="0">
              <a:buNone/>
            </a:pPr>
            <a:endParaRPr lang="en-US" dirty="0"/>
          </a:p>
          <a:p>
            <a:pPr marL="0" indent="0" algn="just">
              <a:buNone/>
            </a:pPr>
            <a:r>
              <a:rPr lang="en-US" dirty="0"/>
              <a:t>(a) </a:t>
            </a:r>
            <a:r>
              <a:rPr lang="en-US" b="1" dirty="0">
                <a:solidFill>
                  <a:srgbClr val="FF0000"/>
                </a:solidFill>
              </a:rPr>
              <a:t>service rendered in India</a:t>
            </a:r>
            <a:r>
              <a:rPr lang="en-US" dirty="0"/>
              <a:t>; and</a:t>
            </a:r>
          </a:p>
          <a:p>
            <a:pPr marL="0" indent="0" algn="just">
              <a:buNone/>
            </a:pPr>
            <a:endParaRPr lang="en-US" dirty="0"/>
          </a:p>
          <a:p>
            <a:pPr marL="0" indent="0" algn="just">
              <a:buNone/>
            </a:pPr>
            <a:r>
              <a:rPr lang="en-US" dirty="0"/>
              <a:t>(b) the rest period or leave period which is preceded and succeeded by services rendered in India and forms part of the service contract of employment,</a:t>
            </a:r>
          </a:p>
          <a:p>
            <a:endParaRPr lang="en-US" dirty="0"/>
          </a:p>
          <a:p>
            <a:pPr marL="0" indent="0">
              <a:buNone/>
            </a:pPr>
            <a:r>
              <a:rPr lang="en-US" b="1" dirty="0">
                <a:solidFill>
                  <a:srgbClr val="FF0000"/>
                </a:solidFill>
              </a:rPr>
              <a:t>shall be regarded as income earned in India.</a:t>
            </a:r>
          </a:p>
          <a:p>
            <a:pPr marL="0" indent="0">
              <a:buNone/>
            </a:pPr>
            <a:endParaRPr lang="en-US" b="1" dirty="0">
              <a:solidFill>
                <a:srgbClr val="FF0000"/>
              </a:solidFill>
            </a:endParaRPr>
          </a:p>
          <a:p>
            <a:pPr marL="0" indent="0">
              <a:buNone/>
            </a:pPr>
            <a:r>
              <a:rPr lang="en-US" b="1" dirty="0">
                <a:solidFill>
                  <a:srgbClr val="00B0F0"/>
                </a:solidFill>
              </a:rPr>
              <a:t>“Work from Home” – foreign employer? – is it service rendered in India?? - </a:t>
            </a:r>
            <a:r>
              <a:rPr lang="en-US" b="1" dirty="0">
                <a:solidFill>
                  <a:srgbClr val="FF0000"/>
                </a:solidFill>
              </a:rPr>
              <a:t>YES</a:t>
            </a:r>
            <a:endParaRPr lang="en-IN" b="1" dirty="0">
              <a:solidFill>
                <a:srgbClr val="FF0000"/>
              </a:solidFill>
            </a:endParaRPr>
          </a:p>
        </p:txBody>
      </p:sp>
      <p:sp>
        <p:nvSpPr>
          <p:cNvPr id="4" name="Date Placeholder 3">
            <a:extLst>
              <a:ext uri="{FF2B5EF4-FFF2-40B4-BE49-F238E27FC236}">
                <a16:creationId xmlns:a16="http://schemas.microsoft.com/office/drawing/2014/main" id="{C0E00350-9426-34FC-4F85-AB9EF9E7B408}"/>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AB1F812F-0679-B7F2-F1C0-91BC8D9D1500}"/>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064812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ARTICLE 15 – DPS (un model)</a:t>
            </a:r>
            <a:endParaRPr lang="en-IN" sz="4000" dirty="0"/>
          </a:p>
        </p:txBody>
      </p:sp>
      <p:sp>
        <p:nvSpPr>
          <p:cNvPr id="3" name="Content Placeholder 2"/>
          <p:cNvSpPr>
            <a:spLocks noGrp="1"/>
          </p:cNvSpPr>
          <p:nvPr>
            <p:ph idx="1"/>
          </p:nvPr>
        </p:nvSpPr>
        <p:spPr>
          <a:xfrm>
            <a:off x="957470" y="1524000"/>
            <a:ext cx="10210800" cy="5029200"/>
          </a:xfrm>
        </p:spPr>
        <p:txBody>
          <a:bodyPr>
            <a:normAutofit lnSpcReduction="10000"/>
          </a:bodyPr>
          <a:lstStyle/>
          <a:p>
            <a:pPr marL="0" indent="0" algn="just">
              <a:buNone/>
            </a:pPr>
            <a:r>
              <a:rPr lang="en-US" b="1" dirty="0"/>
              <a:t>1</a:t>
            </a:r>
            <a:r>
              <a:rPr lang="en-US" b="1" dirty="0">
                <a:solidFill>
                  <a:srgbClr val="00B0F0"/>
                </a:solidFill>
              </a:rPr>
              <a:t>. </a:t>
            </a:r>
            <a:r>
              <a:rPr lang="en-US" b="0" i="0" dirty="0">
                <a:solidFill>
                  <a:srgbClr val="212529"/>
                </a:solidFill>
                <a:effectLst/>
                <a:latin typeface="Times New Roman" panose="02020603050405020304" pitchFamily="18" charset="0"/>
              </a:rPr>
              <a:t>Subject to the provisions of Articles 16, 18 and 19, salaries, wages and other similar remuneration derived by a </a:t>
            </a:r>
            <a:r>
              <a:rPr lang="en-US" b="1" i="0" u="sng" dirty="0">
                <a:solidFill>
                  <a:srgbClr val="212529"/>
                </a:solidFill>
                <a:effectLst/>
                <a:latin typeface="Times New Roman" panose="02020603050405020304" pitchFamily="18" charset="0"/>
              </a:rPr>
              <a:t>resident of a Contracting State</a:t>
            </a:r>
            <a:r>
              <a:rPr lang="en-US" b="0" i="0" dirty="0">
                <a:solidFill>
                  <a:srgbClr val="212529"/>
                </a:solidFill>
                <a:effectLst/>
                <a:latin typeface="Times New Roman" panose="02020603050405020304" pitchFamily="18" charset="0"/>
              </a:rPr>
              <a:t> in respect of an employment </a:t>
            </a:r>
            <a:r>
              <a:rPr lang="en-US" b="1" i="0" u="sng" dirty="0">
                <a:solidFill>
                  <a:srgbClr val="212529"/>
                </a:solidFill>
                <a:effectLst/>
                <a:latin typeface="Times New Roman" panose="02020603050405020304" pitchFamily="18" charset="0"/>
              </a:rPr>
              <a:t>shall be taxable only in that State</a:t>
            </a:r>
            <a:r>
              <a:rPr lang="en-US" b="0" i="0" dirty="0">
                <a:solidFill>
                  <a:srgbClr val="212529"/>
                </a:solidFill>
                <a:effectLst/>
                <a:latin typeface="Times New Roman" panose="02020603050405020304" pitchFamily="18" charset="0"/>
              </a:rPr>
              <a:t> unless the employment is exercised in the other Contracting State. If the </a:t>
            </a:r>
            <a:r>
              <a:rPr lang="en-US" b="1" i="0" u="sng" dirty="0">
                <a:solidFill>
                  <a:srgbClr val="212529"/>
                </a:solidFill>
                <a:effectLst/>
                <a:latin typeface="Times New Roman" panose="02020603050405020304" pitchFamily="18" charset="0"/>
              </a:rPr>
              <a:t>employment is so exercised</a:t>
            </a:r>
            <a:r>
              <a:rPr lang="en-US" b="0" i="0" u="sng" dirty="0">
                <a:solidFill>
                  <a:srgbClr val="212529"/>
                </a:solidFill>
                <a:effectLst/>
                <a:latin typeface="Times New Roman" panose="02020603050405020304" pitchFamily="18" charset="0"/>
              </a:rPr>
              <a:t>,</a:t>
            </a:r>
            <a:r>
              <a:rPr lang="en-US" b="0" i="0" dirty="0">
                <a:solidFill>
                  <a:srgbClr val="212529"/>
                </a:solidFill>
                <a:effectLst/>
                <a:latin typeface="Times New Roman" panose="02020603050405020304" pitchFamily="18" charset="0"/>
              </a:rPr>
              <a:t> such remuneration as is derived therefrom </a:t>
            </a:r>
            <a:r>
              <a:rPr lang="en-US" b="1" i="0" u="sng" dirty="0">
                <a:solidFill>
                  <a:srgbClr val="212529"/>
                </a:solidFill>
                <a:effectLst/>
                <a:latin typeface="Times New Roman" panose="02020603050405020304" pitchFamily="18" charset="0"/>
              </a:rPr>
              <a:t>may be taxed</a:t>
            </a:r>
            <a:r>
              <a:rPr lang="en-US" b="0" i="0" dirty="0">
                <a:solidFill>
                  <a:srgbClr val="212529"/>
                </a:solidFill>
                <a:effectLst/>
                <a:latin typeface="Times New Roman" panose="02020603050405020304" pitchFamily="18" charset="0"/>
              </a:rPr>
              <a:t> in that </a:t>
            </a:r>
            <a:r>
              <a:rPr lang="en-US" b="1" i="0" u="sng" dirty="0">
                <a:solidFill>
                  <a:srgbClr val="212529"/>
                </a:solidFill>
                <a:effectLst/>
                <a:latin typeface="Times New Roman" panose="02020603050405020304" pitchFamily="18" charset="0"/>
              </a:rPr>
              <a:t>other State.</a:t>
            </a:r>
          </a:p>
          <a:p>
            <a:pPr marL="0" indent="0" algn="just">
              <a:buNone/>
            </a:pPr>
            <a:endParaRPr lang="en-IN" b="1" dirty="0"/>
          </a:p>
          <a:p>
            <a:pPr marL="0" indent="0" algn="just">
              <a:buNone/>
            </a:pPr>
            <a:r>
              <a:rPr lang="en-IN" b="1" dirty="0"/>
              <a:t>2. </a:t>
            </a:r>
            <a:r>
              <a:rPr lang="en-US" b="1" i="0" dirty="0">
                <a:solidFill>
                  <a:srgbClr val="212529"/>
                </a:solidFill>
                <a:effectLst/>
                <a:latin typeface="Times New Roman" panose="02020603050405020304" pitchFamily="18" charset="0"/>
              </a:rPr>
              <a:t>Notwithstanding the provisions of paragraph 1,</a:t>
            </a:r>
            <a:r>
              <a:rPr lang="en-US" b="0" i="0" dirty="0">
                <a:solidFill>
                  <a:srgbClr val="212529"/>
                </a:solidFill>
                <a:effectLst/>
                <a:latin typeface="Times New Roman" panose="02020603050405020304" pitchFamily="18" charset="0"/>
              </a:rPr>
              <a:t> remuneration derived by a resident of a Contracting State </a:t>
            </a:r>
            <a:r>
              <a:rPr lang="en-US" b="1" i="0" dirty="0">
                <a:solidFill>
                  <a:srgbClr val="212529"/>
                </a:solidFill>
                <a:effectLst/>
                <a:latin typeface="Times New Roman" panose="02020603050405020304" pitchFamily="18" charset="0"/>
              </a:rPr>
              <a:t>in respect of an employment exercised in the other Contracting State</a:t>
            </a:r>
            <a:r>
              <a:rPr lang="en-US" b="0" i="0" dirty="0">
                <a:solidFill>
                  <a:srgbClr val="212529"/>
                </a:solidFill>
                <a:effectLst/>
                <a:latin typeface="Times New Roman" panose="02020603050405020304" pitchFamily="18" charset="0"/>
              </a:rPr>
              <a:t> </a:t>
            </a:r>
            <a:r>
              <a:rPr lang="en-US" b="1" i="0" u="sng" dirty="0">
                <a:solidFill>
                  <a:srgbClr val="FF0000"/>
                </a:solidFill>
                <a:effectLst/>
                <a:latin typeface="Times New Roman" panose="02020603050405020304" pitchFamily="18" charset="0"/>
              </a:rPr>
              <a:t>shall be taxable only</a:t>
            </a:r>
            <a:r>
              <a:rPr lang="en-US" b="1" i="0" dirty="0">
                <a:solidFill>
                  <a:srgbClr val="212529"/>
                </a:solidFill>
                <a:effectLst/>
                <a:latin typeface="Times New Roman" panose="02020603050405020304" pitchFamily="18" charset="0"/>
              </a:rPr>
              <a:t> in the first-mentioned State if</a:t>
            </a:r>
            <a:r>
              <a:rPr lang="en-US" b="0" i="0" dirty="0">
                <a:solidFill>
                  <a:srgbClr val="212529"/>
                </a:solidFill>
                <a:effectLst/>
                <a:latin typeface="Times New Roman" panose="02020603050405020304" pitchFamily="18" charset="0"/>
              </a:rPr>
              <a:t>: </a:t>
            </a:r>
            <a:endParaRPr lang="en-US" b="1" i="0" dirty="0">
              <a:solidFill>
                <a:srgbClr val="212529"/>
              </a:solidFill>
              <a:effectLst/>
              <a:latin typeface="Times New Roman" panose="02020603050405020304" pitchFamily="18" charset="0"/>
            </a:endParaRPr>
          </a:p>
          <a:p>
            <a:pPr marL="457200" indent="-457200" algn="just">
              <a:buAutoNum type="alphaLcParenBoth"/>
            </a:pPr>
            <a:r>
              <a:rPr lang="en-US" b="0" i="0" dirty="0">
                <a:solidFill>
                  <a:srgbClr val="212529"/>
                </a:solidFill>
                <a:effectLst/>
                <a:latin typeface="Times New Roman" panose="02020603050405020304" pitchFamily="18" charset="0"/>
              </a:rPr>
              <a:t>the recipient </a:t>
            </a:r>
            <a:r>
              <a:rPr lang="en-US" b="0" i="0" u="sng" dirty="0">
                <a:solidFill>
                  <a:srgbClr val="212529"/>
                </a:solidFill>
                <a:effectLst/>
                <a:latin typeface="Times New Roman" panose="02020603050405020304" pitchFamily="18" charset="0"/>
              </a:rPr>
              <a:t>is present in the other State for a period or periods not exceeding in the aggregate 183 days</a:t>
            </a:r>
            <a:r>
              <a:rPr lang="en-US" b="0" i="0" dirty="0">
                <a:solidFill>
                  <a:srgbClr val="212529"/>
                </a:solidFill>
                <a:effectLst/>
                <a:latin typeface="Times New Roman" panose="02020603050405020304" pitchFamily="18" charset="0"/>
              </a:rPr>
              <a:t> in any twelve-month period commencing or ending in the fiscal year concerned, </a:t>
            </a:r>
            <a:r>
              <a:rPr lang="en-US" b="1" i="0" dirty="0">
                <a:solidFill>
                  <a:srgbClr val="FF0000"/>
                </a:solidFill>
                <a:effectLst/>
                <a:latin typeface="Times New Roman" panose="02020603050405020304" pitchFamily="18" charset="0"/>
              </a:rPr>
              <a:t>and</a:t>
            </a:r>
            <a:endParaRPr lang="en-US" b="1" dirty="0">
              <a:solidFill>
                <a:srgbClr val="FF0000"/>
              </a:solidFill>
              <a:latin typeface="Times New Roman" panose="02020603050405020304" pitchFamily="18" charset="0"/>
            </a:endParaRPr>
          </a:p>
          <a:p>
            <a:pPr marL="457200" indent="-457200" algn="just">
              <a:buAutoNum type="alphaLcParenBoth"/>
            </a:pPr>
            <a:r>
              <a:rPr lang="en-US" b="0" i="0" dirty="0">
                <a:solidFill>
                  <a:srgbClr val="212529"/>
                </a:solidFill>
                <a:effectLst/>
                <a:latin typeface="Times New Roman" panose="02020603050405020304" pitchFamily="18" charset="0"/>
              </a:rPr>
              <a:t>the </a:t>
            </a:r>
            <a:r>
              <a:rPr lang="en-US" b="0" i="0" u="sng" dirty="0">
                <a:solidFill>
                  <a:srgbClr val="212529"/>
                </a:solidFill>
                <a:effectLst/>
                <a:latin typeface="Times New Roman" panose="02020603050405020304" pitchFamily="18" charset="0"/>
              </a:rPr>
              <a:t>remuneration is paid</a:t>
            </a:r>
            <a:r>
              <a:rPr lang="en-US" b="0" i="0" dirty="0">
                <a:solidFill>
                  <a:srgbClr val="212529"/>
                </a:solidFill>
                <a:effectLst/>
                <a:latin typeface="Times New Roman" panose="02020603050405020304" pitchFamily="18" charset="0"/>
              </a:rPr>
              <a:t> by, or on behalf of, </a:t>
            </a:r>
            <a:r>
              <a:rPr lang="en-US" b="0" i="0" u="sng" dirty="0">
                <a:solidFill>
                  <a:srgbClr val="212529"/>
                </a:solidFill>
                <a:effectLst/>
                <a:latin typeface="Times New Roman" panose="02020603050405020304" pitchFamily="18" charset="0"/>
              </a:rPr>
              <a:t>an employer who is not a resident of the other State</a:t>
            </a:r>
            <a:r>
              <a:rPr lang="en-US" b="0" i="0" dirty="0">
                <a:solidFill>
                  <a:srgbClr val="212529"/>
                </a:solidFill>
                <a:effectLst/>
                <a:latin typeface="Times New Roman" panose="02020603050405020304" pitchFamily="18" charset="0"/>
              </a:rPr>
              <a:t>, </a:t>
            </a:r>
            <a:r>
              <a:rPr lang="en-US" b="1" i="0" dirty="0">
                <a:solidFill>
                  <a:srgbClr val="FF0000"/>
                </a:solidFill>
                <a:effectLst/>
                <a:latin typeface="Times New Roman" panose="02020603050405020304" pitchFamily="18" charset="0"/>
              </a:rPr>
              <a:t>and</a:t>
            </a:r>
          </a:p>
          <a:p>
            <a:pPr marL="457200" indent="-457200" algn="just">
              <a:buAutoNum type="alphaLcParenBoth"/>
            </a:pPr>
            <a:r>
              <a:rPr lang="en-US" dirty="0">
                <a:solidFill>
                  <a:srgbClr val="212529"/>
                </a:solidFill>
                <a:latin typeface="Times New Roman" panose="02020603050405020304" pitchFamily="18" charset="0"/>
              </a:rPr>
              <a:t>The </a:t>
            </a:r>
            <a:r>
              <a:rPr lang="en-US" u="sng" dirty="0">
                <a:solidFill>
                  <a:srgbClr val="212529"/>
                </a:solidFill>
                <a:latin typeface="Times New Roman" panose="02020603050405020304" pitchFamily="18" charset="0"/>
              </a:rPr>
              <a:t>remuneration is not borne by a permanent establishment or a fixed base which the employer has in the other state</a:t>
            </a:r>
            <a:r>
              <a:rPr lang="en-US" dirty="0">
                <a:solidFill>
                  <a:srgbClr val="212529"/>
                </a:solidFill>
                <a:latin typeface="Times New Roman" panose="02020603050405020304" pitchFamily="18" charset="0"/>
              </a:rPr>
              <a:t>.</a:t>
            </a:r>
            <a:endParaRPr lang="en-US" b="0" i="0" dirty="0">
              <a:solidFill>
                <a:srgbClr val="212529"/>
              </a:solidFill>
              <a:effectLst/>
              <a:latin typeface="Times New Roman" panose="02020603050405020304" pitchFamily="18" charset="0"/>
            </a:endParaRPr>
          </a:p>
          <a:p>
            <a:pPr marL="457200" indent="-457200">
              <a:buAutoNum type="alphaLcParenBoth"/>
            </a:pPr>
            <a:endParaRPr lang="en-US" b="0" i="0" dirty="0">
              <a:solidFill>
                <a:srgbClr val="212529"/>
              </a:solidFill>
              <a:effectLst/>
              <a:latin typeface="Times New Roman" panose="02020603050405020304" pitchFamily="18" charset="0"/>
            </a:endParaRPr>
          </a:p>
          <a:p>
            <a:pPr marL="457200" indent="-457200">
              <a:buAutoNum type="alphaLcParenBoth"/>
            </a:pPr>
            <a:endParaRPr lang="en-IN" b="1" dirty="0"/>
          </a:p>
        </p:txBody>
      </p:sp>
      <p:sp>
        <p:nvSpPr>
          <p:cNvPr id="4" name="Date Placeholder 3">
            <a:extLst>
              <a:ext uri="{FF2B5EF4-FFF2-40B4-BE49-F238E27FC236}">
                <a16:creationId xmlns:a16="http://schemas.microsoft.com/office/drawing/2014/main" id="{5B9A47E8-3BF2-4CC9-B169-41963C50D772}"/>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93AF4D20-2CBE-6A23-83E1-8AC92149E11D}"/>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140445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ARTICLE 15 – DPS</a:t>
            </a:r>
            <a:endParaRPr lang="en-IN" sz="4000" dirty="0"/>
          </a:p>
        </p:txBody>
      </p:sp>
      <p:sp>
        <p:nvSpPr>
          <p:cNvPr id="3" name="Content Placeholder 2"/>
          <p:cNvSpPr>
            <a:spLocks noGrp="1"/>
          </p:cNvSpPr>
          <p:nvPr>
            <p:ph idx="1"/>
          </p:nvPr>
        </p:nvSpPr>
        <p:spPr>
          <a:xfrm>
            <a:off x="957470" y="1524000"/>
            <a:ext cx="10210800" cy="5029200"/>
          </a:xfrm>
        </p:spPr>
        <p:txBody>
          <a:bodyPr>
            <a:normAutofit/>
          </a:bodyPr>
          <a:lstStyle/>
          <a:p>
            <a:pPr marL="0" indent="0" algn="just">
              <a:buNone/>
            </a:pPr>
            <a:r>
              <a:rPr lang="en-US" sz="2400" b="1" dirty="0"/>
              <a:t>3</a:t>
            </a:r>
            <a:r>
              <a:rPr lang="en-US" sz="2400" b="1" dirty="0">
                <a:solidFill>
                  <a:srgbClr val="00B0F0"/>
                </a:solidFill>
              </a:rPr>
              <a:t>. </a:t>
            </a:r>
            <a:r>
              <a:rPr lang="en-US" sz="2400" b="0" i="0" dirty="0">
                <a:solidFill>
                  <a:srgbClr val="212529"/>
                </a:solidFill>
                <a:effectLst/>
                <a:latin typeface="Times New Roman" panose="02020603050405020304" pitchFamily="18" charset="0"/>
              </a:rPr>
              <a:t>Notwithstanding the preceding provisions of this Article, </a:t>
            </a:r>
            <a:r>
              <a:rPr lang="en-US" sz="2400" b="1" i="0" u="sng" dirty="0">
                <a:solidFill>
                  <a:srgbClr val="212529"/>
                </a:solidFill>
                <a:effectLst/>
                <a:latin typeface="Times New Roman" panose="02020603050405020304" pitchFamily="18" charset="0"/>
              </a:rPr>
              <a:t>remuneration derived by a resident of a Contracting State</a:t>
            </a:r>
            <a:r>
              <a:rPr lang="en-US" sz="2400" b="0" i="0" dirty="0">
                <a:solidFill>
                  <a:srgbClr val="212529"/>
                </a:solidFill>
                <a:effectLst/>
                <a:latin typeface="Times New Roman" panose="02020603050405020304" pitchFamily="18" charset="0"/>
              </a:rPr>
              <a:t> in respect of </a:t>
            </a:r>
            <a:r>
              <a:rPr lang="en-US" sz="2400" b="1" i="0" u="sng" dirty="0">
                <a:solidFill>
                  <a:srgbClr val="212529"/>
                </a:solidFill>
                <a:effectLst/>
                <a:latin typeface="Times New Roman" panose="02020603050405020304" pitchFamily="18" charset="0"/>
              </a:rPr>
              <a:t>an employment, as a member of the regular complement of a ship or aircraft</a:t>
            </a:r>
            <a:r>
              <a:rPr lang="en-US" sz="2400" b="0" i="0" dirty="0">
                <a:solidFill>
                  <a:srgbClr val="212529"/>
                </a:solidFill>
                <a:effectLst/>
                <a:latin typeface="Times New Roman" panose="02020603050405020304" pitchFamily="18" charset="0"/>
              </a:rPr>
              <a:t>, that is exercised aboard a ship or aircraft </a:t>
            </a:r>
            <a:r>
              <a:rPr lang="en-US" sz="2400" b="1" i="0" u="sng" dirty="0">
                <a:solidFill>
                  <a:srgbClr val="212529"/>
                </a:solidFill>
                <a:effectLst/>
                <a:latin typeface="Times New Roman" panose="02020603050405020304" pitchFamily="18" charset="0"/>
              </a:rPr>
              <a:t>operated in international traffic,</a:t>
            </a:r>
            <a:r>
              <a:rPr lang="en-US" sz="2400" b="0" i="0" dirty="0">
                <a:solidFill>
                  <a:srgbClr val="212529"/>
                </a:solidFill>
                <a:effectLst/>
                <a:latin typeface="Times New Roman" panose="02020603050405020304" pitchFamily="18" charset="0"/>
              </a:rPr>
              <a:t> other than aboard a ship or aircraft operated solely within the other Contracting State, </a:t>
            </a:r>
            <a:r>
              <a:rPr lang="en-US" sz="2400" b="1" i="0" u="sng" dirty="0">
                <a:solidFill>
                  <a:srgbClr val="212529"/>
                </a:solidFill>
                <a:effectLst/>
                <a:latin typeface="Times New Roman" panose="02020603050405020304" pitchFamily="18" charset="0"/>
              </a:rPr>
              <a:t>shall be taxable only in the first-mentioned State.</a:t>
            </a:r>
            <a:r>
              <a:rPr lang="en-US" b="0" i="0" dirty="0">
                <a:solidFill>
                  <a:srgbClr val="212529"/>
                </a:solidFill>
                <a:effectLst/>
                <a:latin typeface="Times New Roman" panose="02020603050405020304" pitchFamily="18" charset="0"/>
              </a:rPr>
              <a:t> </a:t>
            </a:r>
            <a:r>
              <a:rPr lang="en-US" sz="2000" b="1" dirty="0">
                <a:solidFill>
                  <a:srgbClr val="FF0000"/>
                </a:solidFill>
              </a:rPr>
              <a:t>(OECD &amp; UN Model)</a:t>
            </a:r>
          </a:p>
          <a:p>
            <a:pPr marL="0" indent="0" algn="just">
              <a:buNone/>
            </a:pPr>
            <a:endParaRPr lang="en-US" b="0" i="0" dirty="0">
              <a:solidFill>
                <a:srgbClr val="212529"/>
              </a:solidFill>
              <a:effectLst/>
              <a:latin typeface="Times New Roman" panose="02020603050405020304" pitchFamily="18" charset="0"/>
            </a:endParaRPr>
          </a:p>
          <a:p>
            <a:pPr marL="0" indent="0">
              <a:buNone/>
            </a:pPr>
            <a:endParaRPr lang="en-IN" b="1" dirty="0"/>
          </a:p>
        </p:txBody>
      </p:sp>
      <p:sp>
        <p:nvSpPr>
          <p:cNvPr id="4" name="Date Placeholder 3">
            <a:extLst>
              <a:ext uri="{FF2B5EF4-FFF2-40B4-BE49-F238E27FC236}">
                <a16:creationId xmlns:a16="http://schemas.microsoft.com/office/drawing/2014/main" id="{5B9A47E8-3BF2-4CC9-B169-41963C50D772}"/>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2E833EED-1ADC-3D07-052F-EF40DBA1159A}"/>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628856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11049000" cy="1609344"/>
          </a:xfrm>
        </p:spPr>
        <p:txBody>
          <a:bodyPr>
            <a:normAutofit/>
          </a:bodyPr>
          <a:lstStyle/>
          <a:p>
            <a:pPr algn="ctr"/>
            <a:r>
              <a:rPr lang="en-US" dirty="0"/>
              <a:t>Article 15 - DEPENDENT PERSONAL SERVICES</a:t>
            </a:r>
            <a:endParaRPr lang="en-IN" dirty="0"/>
          </a:p>
        </p:txBody>
      </p:sp>
      <p:sp>
        <p:nvSpPr>
          <p:cNvPr id="3" name="Content Placeholder 2"/>
          <p:cNvSpPr>
            <a:spLocks noGrp="1"/>
          </p:cNvSpPr>
          <p:nvPr>
            <p:ph idx="1"/>
          </p:nvPr>
        </p:nvSpPr>
        <p:spPr/>
        <p:txBody>
          <a:bodyPr/>
          <a:lstStyle/>
          <a:p>
            <a:pPr marL="0" indent="0">
              <a:buNone/>
            </a:pPr>
            <a:r>
              <a:rPr lang="en-US" dirty="0"/>
              <a:t>Paragraph 1:</a:t>
            </a:r>
          </a:p>
          <a:p>
            <a:pPr marL="0" indent="0">
              <a:buNone/>
            </a:pPr>
            <a:r>
              <a:rPr lang="en-US" dirty="0"/>
              <a:t>(India – Kuwait DTAA has been considered)</a:t>
            </a:r>
          </a:p>
          <a:p>
            <a:pPr marL="0" indent="0">
              <a:buNone/>
            </a:pPr>
            <a:endParaRPr lang="en-IN" dirty="0"/>
          </a:p>
        </p:txBody>
      </p:sp>
      <p:graphicFrame>
        <p:nvGraphicFramePr>
          <p:cNvPr id="4" name="Diagram 3"/>
          <p:cNvGraphicFramePr/>
          <p:nvPr>
            <p:extLst>
              <p:ext uri="{D42A27DB-BD31-4B8C-83A1-F6EECF244321}">
                <p14:modId xmlns:p14="http://schemas.microsoft.com/office/powerpoint/2010/main" val="662957927"/>
              </p:ext>
            </p:extLst>
          </p:nvPr>
        </p:nvGraphicFramePr>
        <p:xfrm>
          <a:off x="914400" y="2133600"/>
          <a:ext cx="10323576"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AE745519-93B2-8ABA-C0AD-02DE639481B3}"/>
              </a:ext>
            </a:extLst>
          </p:cNvPr>
          <p:cNvSpPr>
            <a:spLocks noGrp="1"/>
          </p:cNvSpPr>
          <p:nvPr>
            <p:ph type="dt" sz="half" idx="10"/>
          </p:nvPr>
        </p:nvSpPr>
        <p:spPr/>
        <p:txBody>
          <a:bodyPr/>
          <a:lstStyle/>
          <a:p>
            <a:r>
              <a:rPr lang="en-US"/>
              <a:t>07th October 2024</a:t>
            </a:r>
          </a:p>
        </p:txBody>
      </p:sp>
      <p:sp>
        <p:nvSpPr>
          <p:cNvPr id="6" name="Footer Placeholder 5">
            <a:extLst>
              <a:ext uri="{FF2B5EF4-FFF2-40B4-BE49-F238E27FC236}">
                <a16:creationId xmlns:a16="http://schemas.microsoft.com/office/drawing/2014/main" id="{E6587EF2-2579-0958-AD02-A8C9844AA064}"/>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872224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16608"/>
            <a:ext cx="10058400" cy="4050792"/>
          </a:xfrm>
        </p:spPr>
        <p:txBody>
          <a:bodyPr/>
          <a:lstStyle/>
          <a:p>
            <a:pPr marL="0" indent="0">
              <a:buNone/>
            </a:pPr>
            <a:r>
              <a:rPr lang="en-US" dirty="0"/>
              <a:t>Paragraph 2:</a:t>
            </a:r>
          </a:p>
          <a:p>
            <a:pPr marL="0" indent="0">
              <a:buNone/>
            </a:pPr>
            <a:r>
              <a:rPr lang="en-US" dirty="0"/>
              <a:t>(India – Kuwait DTAA has been considered, considering NR in India…)</a:t>
            </a:r>
          </a:p>
          <a:p>
            <a:endParaRPr lang="en-US" dirty="0"/>
          </a:p>
          <a:p>
            <a:endParaRPr lang="en-IN" dirty="0"/>
          </a:p>
        </p:txBody>
      </p:sp>
      <p:sp>
        <p:nvSpPr>
          <p:cNvPr id="4" name="Title 1"/>
          <p:cNvSpPr>
            <a:spLocks noGrp="1"/>
          </p:cNvSpPr>
          <p:nvPr>
            <p:ph type="title"/>
          </p:nvPr>
        </p:nvSpPr>
        <p:spPr>
          <a:xfrm>
            <a:off x="457200" y="207264"/>
            <a:ext cx="11125200" cy="1609344"/>
          </a:xfrm>
        </p:spPr>
        <p:txBody>
          <a:bodyPr>
            <a:normAutofit/>
          </a:bodyPr>
          <a:lstStyle/>
          <a:p>
            <a:pPr algn="ctr"/>
            <a:r>
              <a:rPr lang="en-US" dirty="0"/>
              <a:t>Article 15 - DEPENDENT PERSONAL SERVICES</a:t>
            </a:r>
            <a:endParaRPr lang="en-IN" dirty="0"/>
          </a:p>
        </p:txBody>
      </p:sp>
      <p:graphicFrame>
        <p:nvGraphicFramePr>
          <p:cNvPr id="5" name="Diagram 4"/>
          <p:cNvGraphicFramePr/>
          <p:nvPr>
            <p:extLst>
              <p:ext uri="{D42A27DB-BD31-4B8C-83A1-F6EECF244321}">
                <p14:modId xmlns:p14="http://schemas.microsoft.com/office/powerpoint/2010/main" val="1272441898"/>
              </p:ext>
            </p:extLst>
          </p:nvPr>
        </p:nvGraphicFramePr>
        <p:xfrm>
          <a:off x="838200" y="2819400"/>
          <a:ext cx="105156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137811" y="5410200"/>
            <a:ext cx="381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&amp;</a:t>
            </a:r>
            <a:endParaRPr lang="en-IN" dirty="0"/>
          </a:p>
        </p:txBody>
      </p:sp>
      <p:sp>
        <p:nvSpPr>
          <p:cNvPr id="7" name="Rectangle 6"/>
          <p:cNvSpPr/>
          <p:nvPr/>
        </p:nvSpPr>
        <p:spPr>
          <a:xfrm>
            <a:off x="7620000" y="5410200"/>
            <a:ext cx="381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&amp;</a:t>
            </a:r>
            <a:endParaRPr lang="en-IN" dirty="0"/>
          </a:p>
        </p:txBody>
      </p:sp>
      <p:sp>
        <p:nvSpPr>
          <p:cNvPr id="2" name="Date Placeholder 1">
            <a:extLst>
              <a:ext uri="{FF2B5EF4-FFF2-40B4-BE49-F238E27FC236}">
                <a16:creationId xmlns:a16="http://schemas.microsoft.com/office/drawing/2014/main" id="{49EF87E7-196D-033B-1278-9B87462EEAC6}"/>
              </a:ext>
            </a:extLst>
          </p:cNvPr>
          <p:cNvSpPr>
            <a:spLocks noGrp="1"/>
          </p:cNvSpPr>
          <p:nvPr>
            <p:ph type="dt" sz="half" idx="10"/>
          </p:nvPr>
        </p:nvSpPr>
        <p:spPr/>
        <p:txBody>
          <a:bodyPr/>
          <a:lstStyle/>
          <a:p>
            <a:r>
              <a:rPr lang="en-US"/>
              <a:t>07th October 2024</a:t>
            </a:r>
          </a:p>
        </p:txBody>
      </p:sp>
      <p:sp>
        <p:nvSpPr>
          <p:cNvPr id="8" name="Footer Placeholder 7">
            <a:extLst>
              <a:ext uri="{FF2B5EF4-FFF2-40B4-BE49-F238E27FC236}">
                <a16:creationId xmlns:a16="http://schemas.microsoft.com/office/drawing/2014/main" id="{3A60E8FE-1784-063C-D1DA-B85D8F5A008D}"/>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20544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5C65BD7-23F3-E8F3-9889-E2F6A2F6B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664816"/>
            <a:ext cx="3276600" cy="2170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F68F0A-759C-4820-0A65-938DBF9F8171}"/>
              </a:ext>
            </a:extLst>
          </p:cNvPr>
          <p:cNvSpPr>
            <a:spLocks noGrp="1"/>
          </p:cNvSpPr>
          <p:nvPr>
            <p:ph type="title"/>
          </p:nvPr>
        </p:nvSpPr>
        <p:spPr>
          <a:xfrm>
            <a:off x="1069848" y="454487"/>
            <a:ext cx="10058400" cy="1609344"/>
          </a:xfrm>
        </p:spPr>
        <p:txBody>
          <a:bodyPr/>
          <a:lstStyle/>
          <a:p>
            <a:pPr algn="ctr"/>
            <a:r>
              <a:rPr lang="en-US" dirty="0"/>
              <a:t>Exceptions to 6(1)(c): EXPLN. 1(a)</a:t>
            </a:r>
          </a:p>
        </p:txBody>
      </p:sp>
      <p:sp>
        <p:nvSpPr>
          <p:cNvPr id="8" name="Content Placeholder 7">
            <a:extLst>
              <a:ext uri="{FF2B5EF4-FFF2-40B4-BE49-F238E27FC236}">
                <a16:creationId xmlns:a16="http://schemas.microsoft.com/office/drawing/2014/main" id="{0212A26F-75F2-6379-B0E6-095390F7CA40}"/>
              </a:ext>
            </a:extLst>
          </p:cNvPr>
          <p:cNvSpPr>
            <a:spLocks noGrp="1"/>
          </p:cNvSpPr>
          <p:nvPr>
            <p:ph sz="half" idx="1"/>
          </p:nvPr>
        </p:nvSpPr>
        <p:spPr>
          <a:xfrm>
            <a:off x="1069848" y="2552800"/>
            <a:ext cx="5864352" cy="3596640"/>
          </a:xfrm>
        </p:spPr>
        <p:txBody>
          <a:bodyPr/>
          <a:lstStyle/>
          <a:p>
            <a:r>
              <a:rPr lang="en-US" b="1" dirty="0"/>
              <a:t>Indian Citizen</a:t>
            </a:r>
            <a:r>
              <a:rPr lang="en-US" dirty="0"/>
              <a:t> leaves India as </a:t>
            </a:r>
            <a:r>
              <a:rPr lang="en-US" b="1" dirty="0"/>
              <a:t>a member of the crew of an Indian Ship </a:t>
            </a:r>
          </a:p>
          <a:p>
            <a:pPr marL="0" indent="0">
              <a:buNone/>
            </a:pPr>
            <a:r>
              <a:rPr lang="en-US" b="1" dirty="0"/>
              <a:t>			OR</a:t>
            </a:r>
          </a:p>
          <a:p>
            <a:r>
              <a:rPr lang="en-US" b="1" dirty="0"/>
              <a:t>Indian Citizen </a:t>
            </a:r>
            <a:r>
              <a:rPr lang="en-US" dirty="0"/>
              <a:t>leaves India for the </a:t>
            </a:r>
            <a:r>
              <a:rPr lang="en-US" b="1" u="sng" dirty="0">
                <a:solidFill>
                  <a:srgbClr val="FF0000"/>
                </a:solidFill>
              </a:rPr>
              <a:t>purposes of employment</a:t>
            </a:r>
            <a:r>
              <a:rPr lang="en-US" b="1" dirty="0"/>
              <a:t> outside India</a:t>
            </a:r>
            <a:r>
              <a:rPr lang="en-US" dirty="0"/>
              <a:t>.</a:t>
            </a:r>
            <a:endParaRPr lang="en-US" b="1" dirty="0"/>
          </a:p>
        </p:txBody>
      </p:sp>
      <p:sp>
        <p:nvSpPr>
          <p:cNvPr id="11" name="Content Placeholder 10">
            <a:extLst>
              <a:ext uri="{FF2B5EF4-FFF2-40B4-BE49-F238E27FC236}">
                <a16:creationId xmlns:a16="http://schemas.microsoft.com/office/drawing/2014/main" id="{7EDDD4DA-64B5-48B2-F8B3-9E4A6394DF50}"/>
              </a:ext>
            </a:extLst>
          </p:cNvPr>
          <p:cNvSpPr>
            <a:spLocks noGrp="1"/>
          </p:cNvSpPr>
          <p:nvPr>
            <p:ph sz="half" idx="2"/>
          </p:nvPr>
        </p:nvSpPr>
        <p:spPr>
          <a:xfrm>
            <a:off x="8610600" y="2819400"/>
            <a:ext cx="2819400" cy="1923221"/>
          </a:xfrm>
        </p:spPr>
        <p:txBody>
          <a:bodyPr/>
          <a:lstStyle/>
          <a:p>
            <a:pPr marL="0" indent="0">
              <a:buNone/>
            </a:pPr>
            <a:r>
              <a:rPr lang="en-US" dirty="0"/>
              <a:t>In this case 60 days threshold is increased to 182 days</a:t>
            </a:r>
          </a:p>
        </p:txBody>
      </p:sp>
      <p:sp>
        <p:nvSpPr>
          <p:cNvPr id="12" name="Arrow: Right 11">
            <a:extLst>
              <a:ext uri="{FF2B5EF4-FFF2-40B4-BE49-F238E27FC236}">
                <a16:creationId xmlns:a16="http://schemas.microsoft.com/office/drawing/2014/main" id="{4422C96E-384D-9216-FE7C-EA2ABFC01862}"/>
              </a:ext>
            </a:extLst>
          </p:cNvPr>
          <p:cNvSpPr/>
          <p:nvPr/>
        </p:nvSpPr>
        <p:spPr>
          <a:xfrm>
            <a:off x="6934200" y="2819400"/>
            <a:ext cx="1371600" cy="9616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A71ADB49-B418-4272-C003-79ABDBF28AA9}"/>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149EEC8A-8D6E-6CCB-6F6E-ADC4C36F7F47}"/>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493867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1609344"/>
          </a:xfrm>
        </p:spPr>
        <p:txBody>
          <a:bodyPr/>
          <a:lstStyle/>
          <a:p>
            <a:pPr algn="ctr"/>
            <a:r>
              <a:rPr lang="en-US" dirty="0"/>
              <a:t>Case study</a:t>
            </a:r>
            <a:endParaRPr lang="en-IN" dirty="0"/>
          </a:p>
        </p:txBody>
      </p:sp>
      <p:sp>
        <p:nvSpPr>
          <p:cNvPr id="3" name="Content Placeholder 2"/>
          <p:cNvSpPr>
            <a:spLocks noGrp="1"/>
          </p:cNvSpPr>
          <p:nvPr>
            <p:ph idx="1"/>
          </p:nvPr>
        </p:nvSpPr>
        <p:spPr>
          <a:xfrm>
            <a:off x="1066800" y="1752600"/>
            <a:ext cx="10210800" cy="4648200"/>
          </a:xfrm>
        </p:spPr>
        <p:txBody>
          <a:bodyPr>
            <a:normAutofit lnSpcReduction="10000"/>
          </a:bodyPr>
          <a:lstStyle/>
          <a:p>
            <a:pPr algn="just"/>
            <a:r>
              <a:rPr lang="en-US" sz="2600" dirty="0">
                <a:effectLst/>
                <a:latin typeface="Calibri" panose="020F0502020204030204" pitchFamily="34" charset="0"/>
                <a:ea typeface="Calibri" panose="020F0502020204030204" pitchFamily="34" charset="0"/>
                <a:cs typeface="Times New Roman" panose="02020603050405020304" pitchFamily="18" charset="0"/>
              </a:rPr>
              <a:t>A) - Mr. X, a person non-resident in India from past 15 years and resident &amp; employed in Kuwait comes to India for a vacation of 2 weeks on 01</a:t>
            </a:r>
            <a:r>
              <a:rPr lang="en-US" sz="26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2600" dirty="0">
                <a:effectLst/>
                <a:latin typeface="Calibri" panose="020F0502020204030204" pitchFamily="34" charset="0"/>
                <a:ea typeface="Calibri" panose="020F0502020204030204" pitchFamily="34" charset="0"/>
                <a:cs typeface="Times New Roman" panose="02020603050405020304" pitchFamily="18" charset="0"/>
              </a:rPr>
              <a:t> May 2023 and thereafter due to unavoidable reasons, gets stuck in India. His employer allows him to work from home till the end of October 2023 &amp; returns to Kuwait on 31</a:t>
            </a:r>
            <a:r>
              <a:rPr lang="en-US" sz="26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2600" dirty="0">
                <a:effectLst/>
                <a:latin typeface="Calibri" panose="020F0502020204030204" pitchFamily="34" charset="0"/>
                <a:ea typeface="Calibri" panose="020F0502020204030204" pitchFamily="34" charset="0"/>
                <a:cs typeface="Times New Roman" panose="02020603050405020304" pitchFamily="18" charset="0"/>
              </a:rPr>
              <a:t> October 2023 and does not return to India till 31</a:t>
            </a:r>
            <a:r>
              <a:rPr lang="en-US" sz="26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2600" dirty="0">
                <a:effectLst/>
                <a:latin typeface="Calibri" panose="020F0502020204030204" pitchFamily="34" charset="0"/>
                <a:ea typeface="Calibri" panose="020F0502020204030204" pitchFamily="34" charset="0"/>
                <a:cs typeface="Times New Roman" panose="02020603050405020304" pitchFamily="18" charset="0"/>
              </a:rPr>
              <a:t> March 2024. He had worked from India from 03</a:t>
            </a:r>
            <a:r>
              <a:rPr lang="en-US" sz="26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2600" dirty="0">
                <a:effectLst/>
                <a:latin typeface="Calibri" panose="020F0502020204030204" pitchFamily="34" charset="0"/>
                <a:ea typeface="Calibri" panose="020F0502020204030204" pitchFamily="34" charset="0"/>
                <a:cs typeface="Times New Roman" panose="02020603050405020304" pitchFamily="18" charset="0"/>
              </a:rPr>
              <a:t> week of May till the end of October &amp; earns Salary, which gets received by him to his Kuwait bank account. Will his Salary income for the year 2023-24 be taxable in India?</a:t>
            </a:r>
          </a:p>
          <a:p>
            <a:pPr algn="just"/>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latin typeface="Calibri" panose="020F0502020204030204" pitchFamily="34" charset="0"/>
                <a:cs typeface="Times New Roman" panose="02020603050405020304" pitchFamily="18" charset="0"/>
              </a:rPr>
              <a:t>B) If Mr. X continues to work in India for one more week, i.e. till 07</a:t>
            </a:r>
            <a:r>
              <a:rPr lang="en-US" sz="2600" baseline="30000" dirty="0">
                <a:latin typeface="Calibri" panose="020F0502020204030204" pitchFamily="34" charset="0"/>
                <a:cs typeface="Times New Roman" panose="02020603050405020304" pitchFamily="18" charset="0"/>
              </a:rPr>
              <a:t>th</a:t>
            </a:r>
            <a:r>
              <a:rPr lang="en-US" sz="2600" dirty="0">
                <a:latin typeface="Calibri" panose="020F0502020204030204" pitchFamily="34" charset="0"/>
                <a:cs typeface="Times New Roman" panose="02020603050405020304" pitchFamily="18" charset="0"/>
              </a:rPr>
              <a:t>  November 2023 &amp; then returns to Kuwait, will his Salary income for the year 2023-24 be taxable in India?</a:t>
            </a:r>
            <a:endParaRPr lang="en-US" sz="2600" dirty="0"/>
          </a:p>
        </p:txBody>
      </p:sp>
      <p:sp>
        <p:nvSpPr>
          <p:cNvPr id="4" name="Date Placeholder 3">
            <a:extLst>
              <a:ext uri="{FF2B5EF4-FFF2-40B4-BE49-F238E27FC236}">
                <a16:creationId xmlns:a16="http://schemas.microsoft.com/office/drawing/2014/main" id="{F80A5101-D4A0-BC68-8678-40E2EAD3DD5D}"/>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528C5E8C-092C-F1C7-1C80-A24C5497908E}"/>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030583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1609344"/>
          </a:xfrm>
        </p:spPr>
        <p:txBody>
          <a:bodyPr/>
          <a:lstStyle/>
          <a:p>
            <a:pPr algn="ctr"/>
            <a:r>
              <a:rPr lang="en-US" dirty="0"/>
              <a:t>Case study</a:t>
            </a:r>
            <a:endParaRPr lang="en-IN" dirty="0"/>
          </a:p>
        </p:txBody>
      </p:sp>
      <p:sp>
        <p:nvSpPr>
          <p:cNvPr id="3" name="Content Placeholder 2"/>
          <p:cNvSpPr>
            <a:spLocks noGrp="1"/>
          </p:cNvSpPr>
          <p:nvPr>
            <p:ph idx="1"/>
          </p:nvPr>
        </p:nvSpPr>
        <p:spPr>
          <a:xfrm>
            <a:off x="943514" y="1197545"/>
            <a:ext cx="10744200" cy="5257801"/>
          </a:xfrm>
        </p:spPr>
        <p:txBody>
          <a:bodyPr>
            <a:normAutofit fontScale="92500" lnSpcReduction="10000"/>
          </a:bodyPr>
          <a:lstStyle/>
          <a:p>
            <a:pPr algn="just"/>
            <a:r>
              <a:rPr lang="en-US" sz="2600" dirty="0">
                <a:effectLst/>
                <a:latin typeface="Calibri" panose="020F0502020204030204" pitchFamily="34" charset="0"/>
                <a:ea typeface="Calibri" panose="020F0502020204030204" pitchFamily="34" charset="0"/>
                <a:cs typeface="Times New Roman" panose="02020603050405020304" pitchFamily="18" charset="0"/>
              </a:rPr>
              <a:t>A) Mr. X, will be </a:t>
            </a:r>
            <a:r>
              <a:rPr lang="en-U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liable for taxes in India as per section 9(1)(ii)</a:t>
            </a:r>
            <a:r>
              <a:rPr lang="en-US" sz="2600" dirty="0">
                <a:effectLst/>
                <a:latin typeface="Calibri" panose="020F0502020204030204" pitchFamily="34" charset="0"/>
                <a:ea typeface="Calibri" panose="020F0502020204030204" pitchFamily="34" charset="0"/>
                <a:cs typeface="Times New Roman" panose="02020603050405020304" pitchFamily="18" charset="0"/>
              </a:rPr>
              <a:t> of The Income Tax Act, on the amount of Sal</a:t>
            </a:r>
            <a:r>
              <a:rPr lang="en-US" sz="2600" dirty="0">
                <a:latin typeface="Calibri" panose="020F0502020204030204" pitchFamily="34" charset="0"/>
                <a:ea typeface="Calibri" panose="020F0502020204030204" pitchFamily="34" charset="0"/>
                <a:cs typeface="Times New Roman" panose="02020603050405020304" pitchFamily="18" charset="0"/>
              </a:rPr>
              <a:t>ary earned by him from 3</a:t>
            </a:r>
            <a:r>
              <a:rPr lang="en-US" sz="2600" baseline="30000" dirty="0">
                <a:latin typeface="Calibri" panose="020F0502020204030204" pitchFamily="34" charset="0"/>
                <a:ea typeface="Calibri" panose="020F0502020204030204" pitchFamily="34" charset="0"/>
                <a:cs typeface="Times New Roman" panose="02020603050405020304" pitchFamily="18" charset="0"/>
              </a:rPr>
              <a:t>rd</a:t>
            </a:r>
            <a:r>
              <a:rPr lang="en-US" sz="2600" dirty="0">
                <a:latin typeface="Calibri" panose="020F0502020204030204" pitchFamily="34" charset="0"/>
                <a:ea typeface="Calibri" panose="020F0502020204030204" pitchFamily="34" charset="0"/>
                <a:cs typeface="Times New Roman" panose="02020603050405020304" pitchFamily="18" charset="0"/>
              </a:rPr>
              <a:t> week of May to end of October 2022</a:t>
            </a:r>
            <a:r>
              <a:rPr lang="en-US" sz="2600" dirty="0">
                <a:effectLst/>
                <a:latin typeface="Calibri" panose="020F0502020204030204" pitchFamily="34" charset="0"/>
                <a:ea typeface="Calibri" panose="020F0502020204030204" pitchFamily="34" charset="0"/>
                <a:cs typeface="Times New Roman" panose="02020603050405020304" pitchFamily="18" charset="0"/>
              </a:rPr>
              <a:t>. However, if he is able to obtain TRC from Kuwait for FY 2023-24 &amp; file online Form 10F, then he </a:t>
            </a:r>
            <a:r>
              <a:rPr lang="en-US" sz="26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would not be liable for taxes in India as per para 2 of article 15 (as per Tax </a:t>
            </a:r>
            <a:r>
              <a:rPr lang="en-US" sz="2600" u="sng"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Teaty</a:t>
            </a:r>
            <a:r>
              <a:rPr lang="en-US" sz="26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600" dirty="0">
                <a:effectLst/>
                <a:latin typeface="Calibri" panose="020F0502020204030204" pitchFamily="34" charset="0"/>
                <a:ea typeface="Calibri" panose="020F0502020204030204" pitchFamily="34" charset="0"/>
                <a:cs typeface="Times New Roman" panose="02020603050405020304" pitchFamily="18" charset="0"/>
              </a:rPr>
              <a:t> – </a:t>
            </a:r>
            <a:r>
              <a:rPr lang="en-US" sz="26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his stay is only 183 days &amp; salary is paid by a company in Kuwait &amp; not borne by Indian PE</a:t>
            </a:r>
            <a:r>
              <a:rPr lang="en-U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r>
              <a:rPr lang="en-US" sz="26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(Residential status in India is irrelevant – i.e. even after a becoming resident in India due to 183 days stay, he may claim Tax Treaty benefit, if he obtains TRC from Kuwait) </a:t>
            </a:r>
            <a:endParaRPr lang="en-US" sz="2600" b="1" u="sng"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latin typeface="Calibri" panose="020F0502020204030204" pitchFamily="34" charset="0"/>
                <a:cs typeface="Times New Roman" panose="02020603050405020304" pitchFamily="18" charset="0"/>
              </a:rPr>
              <a:t>B) </a:t>
            </a:r>
            <a:r>
              <a:rPr lang="en-US" sz="2600" dirty="0">
                <a:effectLst/>
                <a:latin typeface="Calibri" panose="020F0502020204030204" pitchFamily="34" charset="0"/>
                <a:ea typeface="Calibri" panose="020F0502020204030204" pitchFamily="34" charset="0"/>
                <a:cs typeface="Times New Roman" panose="02020603050405020304" pitchFamily="18" charset="0"/>
              </a:rPr>
              <a:t>Mr. X, will be liable for taxes in India as per section 9(1)(ii) of The Income Tax Act, on the amount of Sal</a:t>
            </a:r>
            <a:r>
              <a:rPr lang="en-US" sz="2600" dirty="0">
                <a:latin typeface="Calibri" panose="020F0502020204030204" pitchFamily="34" charset="0"/>
                <a:ea typeface="Calibri" panose="020F0502020204030204" pitchFamily="34" charset="0"/>
                <a:cs typeface="Times New Roman" panose="02020603050405020304" pitchFamily="18" charset="0"/>
              </a:rPr>
              <a:t>ary earned by him from 3</a:t>
            </a:r>
            <a:r>
              <a:rPr lang="en-US" sz="2600" baseline="30000" dirty="0">
                <a:latin typeface="Calibri" panose="020F0502020204030204" pitchFamily="34" charset="0"/>
                <a:ea typeface="Calibri" panose="020F0502020204030204" pitchFamily="34" charset="0"/>
                <a:cs typeface="Times New Roman" panose="02020603050405020304" pitchFamily="18" charset="0"/>
              </a:rPr>
              <a:t>rd</a:t>
            </a:r>
            <a:r>
              <a:rPr lang="en-US" sz="2600" dirty="0">
                <a:latin typeface="Calibri" panose="020F0502020204030204" pitchFamily="34" charset="0"/>
                <a:ea typeface="Calibri" panose="020F0502020204030204" pitchFamily="34" charset="0"/>
                <a:cs typeface="Times New Roman" panose="02020603050405020304" pitchFamily="18" charset="0"/>
              </a:rPr>
              <a:t> week of May to end of November 2023</a:t>
            </a:r>
            <a:r>
              <a:rPr lang="en-US" sz="2600" dirty="0">
                <a:effectLst/>
                <a:latin typeface="Calibri" panose="020F0502020204030204" pitchFamily="34" charset="0"/>
                <a:ea typeface="Calibri" panose="020F0502020204030204" pitchFamily="34" charset="0"/>
                <a:cs typeface="Times New Roman" panose="02020603050405020304" pitchFamily="18" charset="0"/>
              </a:rPr>
              <a:t>. However, he will not be able avail the benefit of Tax Treaty between India &amp; Kuwait, because para 2 of article 15 will not apply, </a:t>
            </a:r>
            <a:r>
              <a:rPr lang="en-US" sz="26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his stay in India exceeds 183 days…</a:t>
            </a:r>
          </a:p>
        </p:txBody>
      </p:sp>
      <p:sp>
        <p:nvSpPr>
          <p:cNvPr id="4" name="Date Placeholder 3">
            <a:extLst>
              <a:ext uri="{FF2B5EF4-FFF2-40B4-BE49-F238E27FC236}">
                <a16:creationId xmlns:a16="http://schemas.microsoft.com/office/drawing/2014/main" id="{51485696-8600-8EF4-EEC2-5E78562F6038}"/>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CCFBA9A9-F913-9808-EB58-A8F74D36BA9A}"/>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477819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1609344"/>
          </a:xfrm>
        </p:spPr>
        <p:txBody>
          <a:bodyPr/>
          <a:lstStyle/>
          <a:p>
            <a:pPr algn="ctr"/>
            <a:r>
              <a:rPr lang="en-US" dirty="0"/>
              <a:t>Capital Gains – sale of unlisted shares/debentures invested in fc</a:t>
            </a:r>
            <a:endParaRPr lang="en-IN" dirty="0"/>
          </a:p>
        </p:txBody>
      </p:sp>
      <p:sp>
        <p:nvSpPr>
          <p:cNvPr id="3" name="Content Placeholder 2"/>
          <p:cNvSpPr>
            <a:spLocks noGrp="1"/>
          </p:cNvSpPr>
          <p:nvPr>
            <p:ph idx="1"/>
          </p:nvPr>
        </p:nvSpPr>
        <p:spPr>
          <a:xfrm>
            <a:off x="1066800" y="1762539"/>
            <a:ext cx="10210800" cy="4648200"/>
          </a:xfrm>
        </p:spPr>
        <p:txBody>
          <a:bodyPr>
            <a:normAutofit lnSpcReduction="10000"/>
          </a:bodyPr>
          <a:lstStyle/>
          <a:p>
            <a:pPr algn="just"/>
            <a:r>
              <a:rPr lang="en-US" dirty="0"/>
              <a:t>Generally, Any profits or gains arising from the </a:t>
            </a:r>
            <a:r>
              <a:rPr lang="en-US" b="1" dirty="0"/>
              <a:t>transfer of a capital asset </a:t>
            </a:r>
            <a:r>
              <a:rPr lang="en-US" dirty="0"/>
              <a:t>effected in the previous year shall be chargeable to income-tax under the head "Capital gains", and shall be deemed to be the income of the previous year in which the transfer took place(exceptions available).</a:t>
            </a:r>
          </a:p>
          <a:p>
            <a:pPr algn="just"/>
            <a:endParaRPr lang="en-US" dirty="0"/>
          </a:p>
          <a:p>
            <a:pPr algn="just"/>
            <a:endParaRPr lang="en-US" dirty="0"/>
          </a:p>
          <a:p>
            <a:pPr algn="just"/>
            <a:r>
              <a:rPr lang="en-US" dirty="0"/>
              <a:t>As per Section 9(1)(</a:t>
            </a:r>
            <a:r>
              <a:rPr lang="en-US" dirty="0" err="1"/>
              <a:t>i</a:t>
            </a:r>
            <a:r>
              <a:rPr lang="en-US" dirty="0"/>
              <a:t>) :</a:t>
            </a:r>
          </a:p>
          <a:p>
            <a:pPr lvl="1" algn="just"/>
            <a:r>
              <a:rPr lang="en-US" dirty="0"/>
              <a:t>All income accruing or arising, whether directly or indirectly through the transfer of a capital asset situate in India shall be deemed to accrue or arise in India.</a:t>
            </a:r>
          </a:p>
          <a:p>
            <a:pPr marL="274320" lvl="1" indent="0" algn="just">
              <a:buNone/>
            </a:pPr>
            <a:endParaRPr lang="en-US" dirty="0"/>
          </a:p>
          <a:p>
            <a:pPr marL="274320" lvl="1" indent="0" algn="just">
              <a:buNone/>
            </a:pPr>
            <a:endParaRPr lang="en-US" dirty="0"/>
          </a:p>
          <a:p>
            <a:pPr algn="just"/>
            <a:r>
              <a:rPr lang="en-US" dirty="0"/>
              <a:t>Explanation 4 to Section 9(1)(</a:t>
            </a:r>
            <a:r>
              <a:rPr lang="en-US" dirty="0" err="1"/>
              <a:t>i</a:t>
            </a:r>
            <a:r>
              <a:rPr lang="en-US" dirty="0"/>
              <a:t>):</a:t>
            </a:r>
          </a:p>
          <a:p>
            <a:pPr lvl="1" algn="just"/>
            <a:r>
              <a:rPr lang="en-US" dirty="0"/>
              <a:t>the expression "through" shall mean and include and shall be deemed to have always meant and included "by means of", "in consequence of" or "by reason of“. </a:t>
            </a:r>
          </a:p>
        </p:txBody>
      </p:sp>
      <p:sp>
        <p:nvSpPr>
          <p:cNvPr id="4" name="Date Placeholder 3">
            <a:extLst>
              <a:ext uri="{FF2B5EF4-FFF2-40B4-BE49-F238E27FC236}">
                <a16:creationId xmlns:a16="http://schemas.microsoft.com/office/drawing/2014/main" id="{4A9F161E-2982-C7D3-1F96-DEED041AD34D}"/>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AFA7CBC5-8EBD-6DCC-D086-F96EE8091595}"/>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151491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16540537"/>
              </p:ext>
            </p:extLst>
          </p:nvPr>
        </p:nvGraphicFramePr>
        <p:xfrm>
          <a:off x="961697" y="212208"/>
          <a:ext cx="11201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0E11A5B6-AFD7-7835-3F75-5EA2F55F2CCB}"/>
              </a:ext>
            </a:extLst>
          </p:cNvPr>
          <p:cNvSpPr>
            <a:spLocks noGrp="1"/>
          </p:cNvSpPr>
          <p:nvPr>
            <p:ph type="dt" sz="half" idx="10"/>
          </p:nvPr>
        </p:nvSpPr>
        <p:spPr/>
        <p:txBody>
          <a:bodyPr/>
          <a:lstStyle/>
          <a:p>
            <a:r>
              <a:rPr lang="en-US"/>
              <a:t>07th October 2024</a:t>
            </a:r>
          </a:p>
        </p:txBody>
      </p:sp>
      <p:sp>
        <p:nvSpPr>
          <p:cNvPr id="3" name="TextBox 2">
            <a:extLst>
              <a:ext uri="{FF2B5EF4-FFF2-40B4-BE49-F238E27FC236}">
                <a16:creationId xmlns:a16="http://schemas.microsoft.com/office/drawing/2014/main" id="{0ACA1535-9C73-9721-C1A5-3C905E69351C}"/>
              </a:ext>
            </a:extLst>
          </p:cNvPr>
          <p:cNvSpPr txBox="1"/>
          <p:nvPr/>
        </p:nvSpPr>
        <p:spPr>
          <a:xfrm>
            <a:off x="609600" y="228600"/>
            <a:ext cx="3505200" cy="1569660"/>
          </a:xfrm>
          <a:prstGeom prst="rect">
            <a:avLst/>
          </a:prstGeom>
          <a:noFill/>
        </p:spPr>
        <p:txBody>
          <a:bodyPr wrap="square" rtlCol="0">
            <a:spAutoFit/>
          </a:bodyPr>
          <a:lstStyle/>
          <a:p>
            <a:pPr algn="just"/>
            <a:r>
              <a:rPr lang="en-US" sz="2400" dirty="0">
                <a:solidFill>
                  <a:srgbClr val="FF0000"/>
                </a:solidFill>
              </a:rPr>
              <a:t>RATE OF TAX ON CAPITAL GAIN IN THE HANDS OF NON-RESIDENTS</a:t>
            </a:r>
            <a:endParaRPr lang="en-IN" sz="2400" dirty="0">
              <a:solidFill>
                <a:srgbClr val="FF0000"/>
              </a:solidFill>
            </a:endParaRPr>
          </a:p>
        </p:txBody>
      </p:sp>
      <p:sp>
        <p:nvSpPr>
          <p:cNvPr id="5" name="Footer Placeholder 4">
            <a:extLst>
              <a:ext uri="{FF2B5EF4-FFF2-40B4-BE49-F238E27FC236}">
                <a16:creationId xmlns:a16="http://schemas.microsoft.com/office/drawing/2014/main" id="{81AFF5C7-F4C6-510F-5E1B-6FEDB55DDD83}"/>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897139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73751"/>
            <a:ext cx="11963400" cy="1420368"/>
          </a:xfrm>
        </p:spPr>
        <p:txBody>
          <a:bodyPr>
            <a:noAutofit/>
          </a:bodyPr>
          <a:lstStyle/>
          <a:p>
            <a:pPr algn="ctr"/>
            <a:r>
              <a:rPr lang="en-US" sz="3600" dirty="0"/>
              <a:t>Computation of Capital Gain arising from the transfer of a capital asset being shares (OTHER THAN UNLISTED) in, or debentures of, an Indian company – PURCHASED IN FOREIGN CURRENCY</a:t>
            </a:r>
            <a:endParaRPr lang="en-IN" sz="3600" dirty="0"/>
          </a:p>
        </p:txBody>
      </p:sp>
      <p:sp>
        <p:nvSpPr>
          <p:cNvPr id="3" name="Content Placeholder 2"/>
          <p:cNvSpPr>
            <a:spLocks noGrp="1"/>
          </p:cNvSpPr>
          <p:nvPr>
            <p:ph idx="1"/>
          </p:nvPr>
        </p:nvSpPr>
        <p:spPr>
          <a:xfrm>
            <a:off x="1076739" y="2438400"/>
            <a:ext cx="10061448" cy="4267200"/>
          </a:xfrm>
        </p:spPr>
        <p:txBody>
          <a:bodyPr/>
          <a:lstStyle/>
          <a:p>
            <a:r>
              <a:rPr lang="en-US" dirty="0"/>
              <a:t>In the case of a </a:t>
            </a:r>
            <a:r>
              <a:rPr lang="en-US" b="1" dirty="0"/>
              <a:t>Non-resident</a:t>
            </a:r>
            <a:r>
              <a:rPr lang="en-US" dirty="0"/>
              <a:t> </a:t>
            </a:r>
            <a:r>
              <a:rPr lang="en-US" dirty="0" err="1"/>
              <a:t>assessee</a:t>
            </a:r>
            <a:r>
              <a:rPr lang="en-US" dirty="0"/>
              <a:t>, Capital gains will be computed as follows:</a:t>
            </a:r>
          </a:p>
          <a:p>
            <a:r>
              <a:rPr lang="en-US" dirty="0"/>
              <a:t>By converting :</a:t>
            </a:r>
          </a:p>
          <a:p>
            <a:pPr marL="457200" indent="-457200">
              <a:buFont typeface="+mj-lt"/>
              <a:buAutoNum type="alphaLcPeriod"/>
            </a:pPr>
            <a:r>
              <a:rPr lang="en-US" dirty="0"/>
              <a:t>Full value of Consideration – converted using the </a:t>
            </a:r>
            <a:r>
              <a:rPr lang="en-US" b="1" dirty="0"/>
              <a:t>Average of TT Buying rate and TT Selling rate</a:t>
            </a:r>
            <a:r>
              <a:rPr lang="en-US" dirty="0"/>
              <a:t> as on transfer date.</a:t>
            </a:r>
          </a:p>
          <a:p>
            <a:pPr marL="457200" indent="-457200">
              <a:buFont typeface="+mj-lt"/>
              <a:buAutoNum type="alphaLcPeriod"/>
            </a:pPr>
            <a:r>
              <a:rPr lang="en-US" dirty="0"/>
              <a:t>Cost of Acquisition - converted using the </a:t>
            </a:r>
            <a:r>
              <a:rPr lang="en-US" b="1" dirty="0"/>
              <a:t>Average of TT Buying rate and TT Selling rate</a:t>
            </a:r>
            <a:r>
              <a:rPr lang="en-US" dirty="0"/>
              <a:t> as on acquisition date.</a:t>
            </a:r>
          </a:p>
          <a:p>
            <a:pPr marL="457200" indent="-457200">
              <a:buFont typeface="+mj-lt"/>
              <a:buAutoNum type="alphaLcPeriod"/>
            </a:pPr>
            <a:r>
              <a:rPr lang="en-US" dirty="0"/>
              <a:t>Expenditure incurred wholly and exclusively in connection with the transfer of the capital asset – converted using the </a:t>
            </a:r>
            <a:r>
              <a:rPr lang="en-US" b="1" dirty="0"/>
              <a:t>Average of TT Buying rate and TT Selling rate</a:t>
            </a:r>
            <a:r>
              <a:rPr lang="en-US" dirty="0"/>
              <a:t> as on transfer date.</a:t>
            </a:r>
          </a:p>
          <a:p>
            <a:r>
              <a:rPr lang="en-US" dirty="0"/>
              <a:t>Once the capital gain is computed, the same is re-converted using </a:t>
            </a:r>
            <a:r>
              <a:rPr lang="en-US" b="1" dirty="0"/>
              <a:t>TT Buying rate as on the date of transfer of capital asset</a:t>
            </a:r>
            <a:r>
              <a:rPr lang="en-US" dirty="0"/>
              <a:t>.</a:t>
            </a:r>
          </a:p>
          <a:p>
            <a:endParaRPr lang="en-US" dirty="0"/>
          </a:p>
          <a:p>
            <a:endParaRPr lang="en-US" dirty="0"/>
          </a:p>
          <a:p>
            <a:pPr marL="274320" lvl="1" indent="0">
              <a:buNone/>
            </a:pPr>
            <a:endParaRPr lang="en-IN" dirty="0"/>
          </a:p>
        </p:txBody>
      </p:sp>
      <p:sp>
        <p:nvSpPr>
          <p:cNvPr id="4" name="TextBox 3">
            <a:extLst>
              <a:ext uri="{FF2B5EF4-FFF2-40B4-BE49-F238E27FC236}">
                <a16:creationId xmlns:a16="http://schemas.microsoft.com/office/drawing/2014/main" id="{7AB31BC8-623C-9D80-E377-649F5617930E}"/>
              </a:ext>
            </a:extLst>
          </p:cNvPr>
          <p:cNvSpPr txBox="1"/>
          <p:nvPr/>
        </p:nvSpPr>
        <p:spPr>
          <a:xfrm>
            <a:off x="1080052" y="1827544"/>
            <a:ext cx="5638800" cy="461665"/>
          </a:xfrm>
          <a:prstGeom prst="rect">
            <a:avLst/>
          </a:prstGeom>
          <a:noFill/>
        </p:spPr>
        <p:txBody>
          <a:bodyPr wrap="square" rtlCol="0">
            <a:spAutoFit/>
          </a:bodyPr>
          <a:lstStyle/>
          <a:p>
            <a:r>
              <a:rPr lang="en-US" sz="2400" b="1" dirty="0">
                <a:solidFill>
                  <a:srgbClr val="FF0000"/>
                </a:solidFill>
              </a:rPr>
              <a:t>Proviso to section 48 </a:t>
            </a:r>
            <a:r>
              <a:rPr lang="en-US" sz="2400" b="1" dirty="0" err="1">
                <a:solidFill>
                  <a:srgbClr val="FF0000"/>
                </a:solidFill>
              </a:rPr>
              <a:t>r.w.r</a:t>
            </a:r>
            <a:r>
              <a:rPr lang="en-US" sz="2400" b="1" dirty="0">
                <a:solidFill>
                  <a:srgbClr val="FF0000"/>
                </a:solidFill>
              </a:rPr>
              <a:t>. 115A</a:t>
            </a:r>
            <a:endParaRPr lang="en-IN" sz="2400" b="1" dirty="0">
              <a:solidFill>
                <a:srgbClr val="FF0000"/>
              </a:solidFill>
            </a:endParaRPr>
          </a:p>
        </p:txBody>
      </p:sp>
      <p:sp>
        <p:nvSpPr>
          <p:cNvPr id="5" name="Date Placeholder 4">
            <a:extLst>
              <a:ext uri="{FF2B5EF4-FFF2-40B4-BE49-F238E27FC236}">
                <a16:creationId xmlns:a16="http://schemas.microsoft.com/office/drawing/2014/main" id="{EAA70644-1640-A829-6458-F8E84D18F29B}"/>
              </a:ext>
            </a:extLst>
          </p:cNvPr>
          <p:cNvSpPr>
            <a:spLocks noGrp="1"/>
          </p:cNvSpPr>
          <p:nvPr>
            <p:ph type="dt" sz="half" idx="10"/>
          </p:nvPr>
        </p:nvSpPr>
        <p:spPr/>
        <p:txBody>
          <a:bodyPr/>
          <a:lstStyle/>
          <a:p>
            <a:r>
              <a:rPr lang="en-US"/>
              <a:t>07th October 2024</a:t>
            </a:r>
          </a:p>
        </p:txBody>
      </p:sp>
      <p:sp>
        <p:nvSpPr>
          <p:cNvPr id="6" name="Footer Placeholder 5">
            <a:extLst>
              <a:ext uri="{FF2B5EF4-FFF2-40B4-BE49-F238E27FC236}">
                <a16:creationId xmlns:a16="http://schemas.microsoft.com/office/drawing/2014/main" id="{DF98A665-BA02-2239-7838-D5E309FDD1BF}"/>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499021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1609344"/>
          </a:xfrm>
        </p:spPr>
        <p:txBody>
          <a:bodyPr/>
          <a:lstStyle/>
          <a:p>
            <a:pPr algn="ctr"/>
            <a:r>
              <a:rPr lang="en-US" dirty="0"/>
              <a:t>Case study</a:t>
            </a:r>
            <a:endParaRPr lang="en-IN" dirty="0"/>
          </a:p>
        </p:txBody>
      </p:sp>
      <p:sp>
        <p:nvSpPr>
          <p:cNvPr id="3" name="Content Placeholder 2"/>
          <p:cNvSpPr>
            <a:spLocks noGrp="1"/>
          </p:cNvSpPr>
          <p:nvPr>
            <p:ph idx="1"/>
          </p:nvPr>
        </p:nvSpPr>
        <p:spPr>
          <a:xfrm>
            <a:off x="1066800" y="1752600"/>
            <a:ext cx="10210800" cy="4648200"/>
          </a:xfrm>
        </p:spPr>
        <p:txBody>
          <a:bodyPr>
            <a:normAutofit/>
          </a:bodyPr>
          <a:lstStyle/>
          <a:p>
            <a:pPr algn="just"/>
            <a:r>
              <a:rPr lang="en-US" sz="2600" dirty="0">
                <a:effectLst/>
                <a:latin typeface="Calibri" panose="020F0502020204030204" pitchFamily="34" charset="0"/>
                <a:ea typeface="Calibri" panose="020F0502020204030204" pitchFamily="34" charset="0"/>
                <a:cs typeface="Times New Roman" panose="02020603050405020304" pitchFamily="18" charset="0"/>
              </a:rPr>
              <a:t>Mr. X, purchases 1000 shares of a company @ ₹ 64/- per share, by investing $ 1000 as on 07</a:t>
            </a:r>
            <a:r>
              <a:rPr lang="en-US" sz="26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600" dirty="0">
                <a:effectLst/>
                <a:latin typeface="Calibri" panose="020F0502020204030204" pitchFamily="34" charset="0"/>
                <a:ea typeface="Calibri" panose="020F0502020204030204" pitchFamily="34" charset="0"/>
                <a:cs typeface="Times New Roman" panose="02020603050405020304" pitchFamily="18" charset="0"/>
              </a:rPr>
              <a:t> February 2018 wherein SBI TT selling rate was ₹ 64.20/-. The said shares were sold by him for ₹ 150 per share as on 10</a:t>
            </a:r>
            <a:r>
              <a:rPr lang="en-US" sz="26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600" dirty="0">
                <a:effectLst/>
                <a:latin typeface="Calibri" panose="020F0502020204030204" pitchFamily="34" charset="0"/>
                <a:ea typeface="Calibri" panose="020F0502020204030204" pitchFamily="34" charset="0"/>
                <a:cs typeface="Times New Roman" panose="02020603050405020304" pitchFamily="18" charset="0"/>
              </a:rPr>
              <a:t> February 2022. What is the taxable capital gains considering Avg. SBI TT buying &amp; selling rate on the date of sale was ₹ 75/- &amp; SBI TT buyin</a:t>
            </a:r>
            <a:r>
              <a:rPr lang="en-US" sz="2600" dirty="0">
                <a:latin typeface="Calibri" panose="020F0502020204030204" pitchFamily="34" charset="0"/>
                <a:ea typeface="Calibri" panose="020F0502020204030204" pitchFamily="34" charset="0"/>
                <a:cs typeface="Times New Roman" panose="02020603050405020304" pitchFamily="18" charset="0"/>
              </a:rPr>
              <a:t>g rate is ₹ 74.75/-</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endParaRPr lang="en-US" sz="2600" dirty="0"/>
          </a:p>
        </p:txBody>
      </p:sp>
      <p:sp>
        <p:nvSpPr>
          <p:cNvPr id="4" name="Date Placeholder 3">
            <a:extLst>
              <a:ext uri="{FF2B5EF4-FFF2-40B4-BE49-F238E27FC236}">
                <a16:creationId xmlns:a16="http://schemas.microsoft.com/office/drawing/2014/main" id="{6384D5B2-6E70-DD26-3C9A-79E61964AFE4}"/>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5556CBD5-EA43-2172-4DDC-C306CA28A422}"/>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473198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1609344"/>
          </a:xfrm>
        </p:spPr>
        <p:txBody>
          <a:bodyPr/>
          <a:lstStyle/>
          <a:p>
            <a:pPr algn="ctr"/>
            <a:r>
              <a:rPr lang="en-US" dirty="0"/>
              <a:t>Case study</a:t>
            </a:r>
            <a:endParaRPr lang="en-IN" dirty="0"/>
          </a:p>
        </p:txBody>
      </p:sp>
      <p:sp>
        <p:nvSpPr>
          <p:cNvPr id="3" name="Content Placeholder 2"/>
          <p:cNvSpPr>
            <a:spLocks noGrp="1"/>
          </p:cNvSpPr>
          <p:nvPr>
            <p:ph idx="1"/>
          </p:nvPr>
        </p:nvSpPr>
        <p:spPr>
          <a:xfrm>
            <a:off x="1066800" y="1752600"/>
            <a:ext cx="10210800" cy="4648200"/>
          </a:xfrm>
        </p:spPr>
        <p:txBody>
          <a:bodyPr>
            <a:normAutofit/>
          </a:bodyPr>
          <a:lstStyle/>
          <a:p>
            <a:pPr algn="just"/>
            <a:r>
              <a:rPr lang="en-US" sz="2600" dirty="0">
                <a:latin typeface="Calibri" panose="020F0502020204030204" pitchFamily="34" charset="0"/>
                <a:ea typeface="Calibri" panose="020F0502020204030204" pitchFamily="34" charset="0"/>
                <a:cs typeface="Times New Roman" panose="02020603050405020304" pitchFamily="18" charset="0"/>
              </a:rPr>
              <a:t>Upon conversion of Sale consideration of ₹ 1,50,000/- to FC, it would be $ 2,000 ( 150000/75)</a:t>
            </a:r>
          </a:p>
          <a:p>
            <a:pPr algn="just"/>
            <a:r>
              <a:rPr lang="en-US" sz="2600" dirty="0">
                <a:latin typeface="Calibri" panose="020F0502020204030204" pitchFamily="34" charset="0"/>
                <a:ea typeface="Calibri" panose="020F0502020204030204" pitchFamily="34" charset="0"/>
                <a:cs typeface="Times New Roman" panose="02020603050405020304" pitchFamily="18" charset="0"/>
              </a:rPr>
              <a:t>The Cost of acquisition is ₹ 64,000/-</a:t>
            </a:r>
          </a:p>
          <a:p>
            <a:pPr algn="just"/>
            <a:r>
              <a:rPr lang="en-US" sz="2600" dirty="0">
                <a:latin typeface="Calibri" panose="020F0502020204030204" pitchFamily="34" charset="0"/>
                <a:ea typeface="Calibri" panose="020F0502020204030204" pitchFamily="34" charset="0"/>
                <a:cs typeface="Times New Roman" panose="02020603050405020304" pitchFamily="18" charset="0"/>
              </a:rPr>
              <a:t>Cost of acquisition considering avg. of TT buying &amp; selling rate on the date of acquisition is $ 998.44/-   (64,000/64.10) </a:t>
            </a:r>
          </a:p>
          <a:p>
            <a:pPr algn="just"/>
            <a:r>
              <a:rPr lang="en-US" sz="2600" dirty="0">
                <a:effectLst/>
                <a:latin typeface="Calibri" panose="020F0502020204030204" pitchFamily="34" charset="0"/>
                <a:ea typeface="Calibri" panose="020F0502020204030204" pitchFamily="34" charset="0"/>
                <a:cs typeface="Times New Roman" panose="02020603050405020304" pitchFamily="18" charset="0"/>
              </a:rPr>
              <a:t>Capital Gains there on is $ 1,00</a:t>
            </a:r>
            <a:r>
              <a:rPr lang="en-US" sz="2600" dirty="0">
                <a:latin typeface="Calibri" panose="020F0502020204030204" pitchFamily="34" charset="0"/>
                <a:ea typeface="Calibri" panose="020F0502020204030204" pitchFamily="34" charset="0"/>
                <a:cs typeface="Times New Roman" panose="02020603050405020304" pitchFamily="18" charset="0"/>
              </a:rPr>
              <a:t>1.56</a:t>
            </a:r>
            <a:r>
              <a:rPr lang="en-US" sz="2600" dirty="0">
                <a:effectLst/>
                <a:latin typeface="Calibri" panose="020F0502020204030204" pitchFamily="34" charset="0"/>
                <a:ea typeface="Calibri" panose="020F0502020204030204" pitchFamily="34" charset="0"/>
                <a:cs typeface="Times New Roman" panose="02020603050405020304" pitchFamily="18" charset="0"/>
              </a:rPr>
              <a:t>/- (2,000 less 998.44)</a:t>
            </a:r>
          </a:p>
          <a:p>
            <a:pPr algn="just"/>
            <a:r>
              <a:rPr lang="en-US" sz="2600" dirty="0">
                <a:latin typeface="Calibri" panose="020F0502020204030204" pitchFamily="34" charset="0"/>
                <a:ea typeface="Calibri" panose="020F0502020204030204" pitchFamily="34" charset="0"/>
                <a:cs typeface="Times New Roman" panose="02020603050405020304" pitchFamily="18" charset="0"/>
              </a:rPr>
              <a:t>Capital Gains in ₹ 74,867/- ($ 1,001.56 * ₹ 74.75 per $)</a:t>
            </a:r>
          </a:p>
          <a:p>
            <a:pPr marL="0" indent="0" algn="jus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(This meth</a:t>
            </a:r>
            <a:r>
              <a:rPr lang="en-US" sz="2600" dirty="0">
                <a:latin typeface="Calibri" panose="020F0502020204030204" pitchFamily="34" charset="0"/>
                <a:ea typeface="Calibri" panose="020F0502020204030204" pitchFamily="34" charset="0"/>
                <a:cs typeface="Times New Roman" panose="02020603050405020304" pitchFamily="18" charset="0"/>
              </a:rPr>
              <a:t>od eliminates, tax on exchange rate fluctuation)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5AA39B4-BFEE-85DB-DB3E-5D62D63336CC}"/>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4AF86AE5-A5CD-8D9D-77FB-3FFA63566FCB}"/>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777821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9B84-884A-85AE-E0F9-13E3E969F3E4}"/>
              </a:ext>
            </a:extLst>
          </p:cNvPr>
          <p:cNvSpPr>
            <a:spLocks noGrp="1"/>
          </p:cNvSpPr>
          <p:nvPr>
            <p:ph type="title"/>
          </p:nvPr>
        </p:nvSpPr>
        <p:spPr>
          <a:xfrm>
            <a:off x="1074928" y="228600"/>
            <a:ext cx="10058400" cy="1609344"/>
          </a:xfrm>
        </p:spPr>
        <p:txBody>
          <a:bodyPr/>
          <a:lstStyle/>
          <a:p>
            <a:pPr algn="ctr"/>
            <a:r>
              <a:rPr lang="en-US" sz="1800" b="1" dirty="0">
                <a:latin typeface="Arial" panose="020B0604020202020204" pitchFamily="34" charset="0"/>
                <a:ea typeface="Times New Roman" panose="02020603050405020304" pitchFamily="18" charset="0"/>
              </a:rPr>
              <a:t>Specific column ITR</a:t>
            </a:r>
            <a:r>
              <a:rPr lang="en-US" sz="1800" dirty="0">
                <a:latin typeface="Arial" panose="020B0604020202020204" pitchFamily="34" charset="0"/>
                <a:ea typeface="Times New Roman" panose="02020603050405020304" pitchFamily="18" charset="0"/>
              </a:rPr>
              <a:t> - </a:t>
            </a:r>
            <a:r>
              <a:rPr lang="en-US" sz="1800" dirty="0">
                <a:effectLst/>
                <a:latin typeface="Arial" panose="020B0604020202020204" pitchFamily="34" charset="0"/>
                <a:ea typeface="Times New Roman" panose="02020603050405020304" pitchFamily="18" charset="0"/>
              </a:rPr>
              <a:t>For NON-RESIDENTS- from sale of shares or debenture of Indian company (to be computed with foreign exchange adjustment under first proviso to section 48)</a:t>
            </a:r>
            <a:endParaRPr lang="en-IN" dirty="0"/>
          </a:p>
        </p:txBody>
      </p:sp>
      <p:sp>
        <p:nvSpPr>
          <p:cNvPr id="3" name="Date Placeholder 2">
            <a:extLst>
              <a:ext uri="{FF2B5EF4-FFF2-40B4-BE49-F238E27FC236}">
                <a16:creationId xmlns:a16="http://schemas.microsoft.com/office/drawing/2014/main" id="{33E7BE65-0238-FB2E-1420-9A58B19064AF}"/>
              </a:ext>
            </a:extLst>
          </p:cNvPr>
          <p:cNvSpPr>
            <a:spLocks noGrp="1"/>
          </p:cNvSpPr>
          <p:nvPr>
            <p:ph type="dt" sz="half" idx="10"/>
          </p:nvPr>
        </p:nvSpPr>
        <p:spPr/>
        <p:txBody>
          <a:bodyPr/>
          <a:lstStyle/>
          <a:p>
            <a:r>
              <a:rPr lang="en-US"/>
              <a:t>07th October 2024</a:t>
            </a:r>
          </a:p>
        </p:txBody>
      </p:sp>
      <p:pic>
        <p:nvPicPr>
          <p:cNvPr id="8" name="Content Placeholder 7" descr="A screenshot of a computer">
            <a:extLst>
              <a:ext uri="{FF2B5EF4-FFF2-40B4-BE49-F238E27FC236}">
                <a16:creationId xmlns:a16="http://schemas.microsoft.com/office/drawing/2014/main" id="{FFDD500F-35BE-D2BF-834A-82DE04A7DD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828" y="1600200"/>
            <a:ext cx="10980572" cy="4672584"/>
          </a:xfrm>
        </p:spPr>
      </p:pic>
      <p:sp>
        <p:nvSpPr>
          <p:cNvPr id="9" name="Footer Placeholder 8">
            <a:extLst>
              <a:ext uri="{FF2B5EF4-FFF2-40B4-BE49-F238E27FC236}">
                <a16:creationId xmlns:a16="http://schemas.microsoft.com/office/drawing/2014/main" id="{FCE724FF-80FE-3304-834C-26376C5F4FF3}"/>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364435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ARTICLE 13 – CAPITAL GAINS (OECD Model)</a:t>
            </a:r>
            <a:endParaRPr lang="en-IN" sz="4000" dirty="0"/>
          </a:p>
        </p:txBody>
      </p:sp>
      <p:sp>
        <p:nvSpPr>
          <p:cNvPr id="3" name="Content Placeholder 2"/>
          <p:cNvSpPr>
            <a:spLocks noGrp="1"/>
          </p:cNvSpPr>
          <p:nvPr>
            <p:ph idx="1"/>
          </p:nvPr>
        </p:nvSpPr>
        <p:spPr>
          <a:xfrm>
            <a:off x="957470" y="1524000"/>
            <a:ext cx="10210800" cy="5029200"/>
          </a:xfrm>
        </p:spPr>
        <p:txBody>
          <a:bodyPr>
            <a:normAutofit/>
          </a:bodyPr>
          <a:lstStyle/>
          <a:p>
            <a:pPr marL="0" indent="0" algn="just">
              <a:buNone/>
            </a:pPr>
            <a:r>
              <a:rPr lang="en-US" sz="2200" b="1" dirty="0"/>
              <a:t>1</a:t>
            </a:r>
            <a:r>
              <a:rPr lang="en-US" sz="2200" b="1" dirty="0">
                <a:solidFill>
                  <a:srgbClr val="00B0F0"/>
                </a:solidFill>
              </a:rPr>
              <a:t>. </a:t>
            </a:r>
            <a:r>
              <a:rPr lang="en-US" sz="2200" b="0" i="0" dirty="0">
                <a:solidFill>
                  <a:srgbClr val="444444"/>
                </a:solidFill>
                <a:effectLst/>
                <a:latin typeface="Times New Roman" panose="02020603050405020304" pitchFamily="18" charset="0"/>
              </a:rPr>
              <a:t>Gains derived by a resident of a Contracting State from the </a:t>
            </a:r>
            <a:r>
              <a:rPr lang="en-US" sz="2200" b="1" i="0" dirty="0">
                <a:solidFill>
                  <a:srgbClr val="444444"/>
                </a:solidFill>
                <a:effectLst/>
                <a:latin typeface="Times New Roman" panose="02020603050405020304" pitchFamily="18" charset="0"/>
              </a:rPr>
              <a:t>alienation of immovable property</a:t>
            </a:r>
            <a:r>
              <a:rPr lang="en-US" sz="2200" b="0" i="0" dirty="0">
                <a:solidFill>
                  <a:srgbClr val="444444"/>
                </a:solidFill>
                <a:effectLst/>
                <a:latin typeface="Times New Roman" panose="02020603050405020304" pitchFamily="18" charset="0"/>
              </a:rPr>
              <a:t> referred to in Article 6 and </a:t>
            </a:r>
            <a:r>
              <a:rPr lang="en-US" sz="2200" b="1" i="0" dirty="0">
                <a:solidFill>
                  <a:srgbClr val="444444"/>
                </a:solidFill>
                <a:effectLst/>
                <a:latin typeface="Times New Roman" panose="02020603050405020304" pitchFamily="18" charset="0"/>
              </a:rPr>
              <a:t>situated in the other Contracting State </a:t>
            </a:r>
            <a:r>
              <a:rPr lang="en-US" sz="2200" b="1" i="0" u="sng" dirty="0">
                <a:solidFill>
                  <a:srgbClr val="444444"/>
                </a:solidFill>
                <a:effectLst/>
                <a:latin typeface="Times New Roman" panose="02020603050405020304" pitchFamily="18" charset="0"/>
              </a:rPr>
              <a:t>may be taxed</a:t>
            </a:r>
            <a:r>
              <a:rPr lang="en-US" sz="2200" b="1" i="0" dirty="0">
                <a:solidFill>
                  <a:srgbClr val="444444"/>
                </a:solidFill>
                <a:effectLst/>
                <a:latin typeface="Times New Roman" panose="02020603050405020304" pitchFamily="18" charset="0"/>
              </a:rPr>
              <a:t> in that other State.</a:t>
            </a:r>
            <a:endParaRPr lang="en-IN" sz="2200" b="1" dirty="0"/>
          </a:p>
          <a:p>
            <a:pPr marL="0" indent="0" algn="just">
              <a:buNone/>
            </a:pPr>
            <a:r>
              <a:rPr lang="en-IN" sz="2200" b="1" dirty="0"/>
              <a:t>2. </a:t>
            </a:r>
            <a:r>
              <a:rPr lang="en-US" sz="2200" b="0" i="0" dirty="0">
                <a:solidFill>
                  <a:srgbClr val="444444"/>
                </a:solidFill>
                <a:effectLst/>
                <a:latin typeface="Times New Roman" panose="02020603050405020304" pitchFamily="18" charset="0"/>
              </a:rPr>
              <a:t>Gains from the alienation of </a:t>
            </a:r>
            <a:r>
              <a:rPr lang="en-US" sz="2200" b="1" i="0" dirty="0">
                <a:solidFill>
                  <a:srgbClr val="444444"/>
                </a:solidFill>
                <a:effectLst/>
                <a:latin typeface="Times New Roman" panose="02020603050405020304" pitchFamily="18" charset="0"/>
              </a:rPr>
              <a:t>movable property forming part of the business property</a:t>
            </a:r>
            <a:r>
              <a:rPr lang="en-US" sz="2200" b="0" i="0" dirty="0">
                <a:solidFill>
                  <a:srgbClr val="444444"/>
                </a:solidFill>
                <a:effectLst/>
                <a:latin typeface="Times New Roman" panose="02020603050405020304" pitchFamily="18" charset="0"/>
              </a:rPr>
              <a:t> of a </a:t>
            </a:r>
            <a:r>
              <a:rPr lang="en-US" sz="2200" b="1" i="0" dirty="0">
                <a:solidFill>
                  <a:srgbClr val="444444"/>
                </a:solidFill>
                <a:effectLst/>
                <a:latin typeface="Times New Roman" panose="02020603050405020304" pitchFamily="18" charset="0"/>
              </a:rPr>
              <a:t>permanent establishment</a:t>
            </a:r>
            <a:r>
              <a:rPr lang="en-US" sz="2200" b="0" i="0" dirty="0">
                <a:solidFill>
                  <a:srgbClr val="444444"/>
                </a:solidFill>
                <a:effectLst/>
                <a:latin typeface="Times New Roman" panose="02020603050405020304" pitchFamily="18" charset="0"/>
              </a:rPr>
              <a:t> which an enterprise of a Contracting State has in the other Contracting State </a:t>
            </a:r>
            <a:r>
              <a:rPr lang="en-US" sz="2200" dirty="0">
                <a:solidFill>
                  <a:srgbClr val="444444"/>
                </a:solidFill>
                <a:latin typeface="Times New Roman" panose="02020603050405020304" pitchFamily="18" charset="0"/>
              </a:rPr>
              <a:t>including such gains from the alienation of such a permanent establishment (alone or with the whole enterprise), </a:t>
            </a:r>
            <a:r>
              <a:rPr lang="en-US" sz="2200" b="1" u="sng" dirty="0">
                <a:solidFill>
                  <a:srgbClr val="444444"/>
                </a:solidFill>
                <a:latin typeface="Times New Roman" panose="02020603050405020304" pitchFamily="18" charset="0"/>
              </a:rPr>
              <a:t>may be taxed in that other State..</a:t>
            </a:r>
          </a:p>
          <a:p>
            <a:pPr marL="0" indent="0" algn="just">
              <a:buNone/>
            </a:pPr>
            <a:r>
              <a:rPr lang="en-US" sz="2200" dirty="0">
                <a:solidFill>
                  <a:srgbClr val="444444"/>
                </a:solidFill>
                <a:latin typeface="Times New Roman" panose="02020603050405020304" pitchFamily="18" charset="0"/>
              </a:rPr>
              <a:t>3. Gains that an enterprise of a Contracting State that </a:t>
            </a:r>
            <a:r>
              <a:rPr lang="en-US" sz="2200" b="1" dirty="0">
                <a:solidFill>
                  <a:srgbClr val="444444"/>
                </a:solidFill>
                <a:latin typeface="Times New Roman" panose="02020603050405020304" pitchFamily="18" charset="0"/>
              </a:rPr>
              <a:t>operates ships or aircraft in international traffic derives</a:t>
            </a:r>
            <a:r>
              <a:rPr lang="en-US" sz="2200" dirty="0">
                <a:solidFill>
                  <a:srgbClr val="444444"/>
                </a:solidFill>
                <a:latin typeface="Times New Roman" panose="02020603050405020304" pitchFamily="18" charset="0"/>
              </a:rPr>
              <a:t> from the alienation of such ships or aircraft, or of movable property pertaining to the operation of such ships or aircraft, </a:t>
            </a:r>
            <a:r>
              <a:rPr lang="en-US" sz="2200" b="1" dirty="0">
                <a:solidFill>
                  <a:srgbClr val="444444"/>
                </a:solidFill>
                <a:latin typeface="Times New Roman" panose="02020603050405020304" pitchFamily="18" charset="0"/>
              </a:rPr>
              <a:t>shall be taxable only in that State.</a:t>
            </a:r>
            <a:endParaRPr lang="en-IN" sz="2200" b="1" dirty="0">
              <a:solidFill>
                <a:srgbClr val="444444"/>
              </a:solidFill>
              <a:latin typeface="Times New Roman" panose="02020603050405020304" pitchFamily="18" charset="0"/>
            </a:endParaRPr>
          </a:p>
        </p:txBody>
      </p:sp>
      <p:sp>
        <p:nvSpPr>
          <p:cNvPr id="4" name="Date Placeholder 3">
            <a:extLst>
              <a:ext uri="{FF2B5EF4-FFF2-40B4-BE49-F238E27FC236}">
                <a16:creationId xmlns:a16="http://schemas.microsoft.com/office/drawing/2014/main" id="{54DD5A51-8C47-D883-D1F6-01066602604C}"/>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E0C57582-0DC2-1851-D40D-0CAF0B92F122}"/>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408152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ARTICLE 13 – CAPITAL GAINS (OECD MODEL)</a:t>
            </a:r>
            <a:endParaRPr lang="en-IN" sz="4000" dirty="0"/>
          </a:p>
        </p:txBody>
      </p:sp>
      <p:sp>
        <p:nvSpPr>
          <p:cNvPr id="3" name="Content Placeholder 2"/>
          <p:cNvSpPr>
            <a:spLocks noGrp="1"/>
          </p:cNvSpPr>
          <p:nvPr>
            <p:ph idx="1"/>
          </p:nvPr>
        </p:nvSpPr>
        <p:spPr>
          <a:xfrm>
            <a:off x="957470" y="1524000"/>
            <a:ext cx="10210800" cy="5029200"/>
          </a:xfrm>
        </p:spPr>
        <p:txBody>
          <a:bodyPr>
            <a:normAutofit/>
          </a:bodyPr>
          <a:lstStyle/>
          <a:p>
            <a:pPr marL="0" indent="0" algn="just">
              <a:buNone/>
            </a:pPr>
            <a:r>
              <a:rPr lang="en-US" sz="2200" b="0" i="0" dirty="0">
                <a:solidFill>
                  <a:srgbClr val="444444"/>
                </a:solidFill>
                <a:effectLst/>
                <a:latin typeface="Times New Roman" panose="02020603050405020304" pitchFamily="18" charset="0"/>
              </a:rPr>
              <a:t>4. </a:t>
            </a:r>
            <a:r>
              <a:rPr lang="en-US" sz="2200" dirty="0">
                <a:solidFill>
                  <a:srgbClr val="444444"/>
                </a:solidFill>
                <a:latin typeface="Times New Roman" panose="02020603050405020304" pitchFamily="18" charset="0"/>
              </a:rPr>
              <a:t>Gains derived by a </a:t>
            </a:r>
            <a:r>
              <a:rPr lang="en-US" sz="2200" b="1" dirty="0">
                <a:solidFill>
                  <a:srgbClr val="444444"/>
                </a:solidFill>
                <a:latin typeface="Times New Roman" panose="02020603050405020304" pitchFamily="18" charset="0"/>
              </a:rPr>
              <a:t>resident of a Contracting State from the alienation of shares or comparable interests</a:t>
            </a:r>
            <a:r>
              <a:rPr lang="en-US" sz="2200" dirty="0">
                <a:solidFill>
                  <a:srgbClr val="444444"/>
                </a:solidFill>
                <a:latin typeface="Times New Roman" panose="02020603050405020304" pitchFamily="18" charset="0"/>
              </a:rPr>
              <a:t>, such as interests in a partnership or trust, may be taxed in the other Contracting State if, at any time during the 365 days preceding the alienation, these shares or comparable interests derived more than 50 per cent of their value directly or indirectly from immovable property, as defined in Article 6, situated in that other State.</a:t>
            </a:r>
          </a:p>
          <a:p>
            <a:pPr marL="0" indent="0" algn="just">
              <a:buNone/>
            </a:pPr>
            <a:endParaRPr lang="en-US" dirty="0">
              <a:solidFill>
                <a:srgbClr val="212529"/>
              </a:solidFill>
              <a:latin typeface="Times New Roman" panose="02020603050405020304" pitchFamily="18" charset="0"/>
            </a:endParaRPr>
          </a:p>
          <a:p>
            <a:pPr marL="0" indent="0" algn="just">
              <a:buNone/>
            </a:pPr>
            <a:r>
              <a:rPr lang="en-US" sz="2200" b="0" i="0" dirty="0">
                <a:solidFill>
                  <a:srgbClr val="444444"/>
                </a:solidFill>
                <a:effectLst/>
                <a:latin typeface="Times New Roman" panose="02020603050405020304" pitchFamily="18" charset="0"/>
              </a:rPr>
              <a:t>5. </a:t>
            </a:r>
            <a:r>
              <a:rPr lang="en-US" sz="2200" b="1" i="0" dirty="0">
                <a:solidFill>
                  <a:srgbClr val="444444"/>
                </a:solidFill>
                <a:effectLst/>
                <a:latin typeface="Times New Roman" panose="02020603050405020304" pitchFamily="18" charset="0"/>
              </a:rPr>
              <a:t>Gains from the alienation of any property</a:t>
            </a:r>
            <a:r>
              <a:rPr lang="en-US" sz="2200" b="0" i="0" dirty="0">
                <a:solidFill>
                  <a:srgbClr val="444444"/>
                </a:solidFill>
                <a:effectLst/>
                <a:latin typeface="Times New Roman" panose="02020603050405020304" pitchFamily="18" charset="0"/>
              </a:rPr>
              <a:t> </a:t>
            </a:r>
            <a:r>
              <a:rPr lang="en-US" sz="2200" b="1" i="0" u="sng" dirty="0">
                <a:solidFill>
                  <a:srgbClr val="444444"/>
                </a:solidFill>
                <a:effectLst/>
                <a:latin typeface="Times New Roman" panose="02020603050405020304" pitchFamily="18" charset="0"/>
              </a:rPr>
              <a:t>other than</a:t>
            </a:r>
            <a:r>
              <a:rPr lang="en-US" sz="2200" b="0" i="0" dirty="0">
                <a:solidFill>
                  <a:srgbClr val="444444"/>
                </a:solidFill>
                <a:effectLst/>
                <a:latin typeface="Times New Roman" panose="02020603050405020304" pitchFamily="18" charset="0"/>
              </a:rPr>
              <a:t> that referred to in paragraphs 1, 2, 3, and 4 </a:t>
            </a:r>
            <a:r>
              <a:rPr lang="en-US" sz="2200" b="1" i="0" u="sng" dirty="0">
                <a:solidFill>
                  <a:srgbClr val="444444"/>
                </a:solidFill>
                <a:effectLst/>
                <a:latin typeface="Times New Roman" panose="02020603050405020304" pitchFamily="18" charset="0"/>
              </a:rPr>
              <a:t>shall be taxable only in the Contracting State of which the alienator is a resident</a:t>
            </a:r>
            <a:r>
              <a:rPr lang="en-US" sz="2200" b="0" i="0" dirty="0">
                <a:solidFill>
                  <a:srgbClr val="444444"/>
                </a:solidFill>
                <a:effectLst/>
                <a:latin typeface="Times New Roman" panose="02020603050405020304" pitchFamily="18" charset="0"/>
              </a:rPr>
              <a:t>.</a:t>
            </a:r>
            <a:endParaRPr lang="en-US" sz="2200" b="0" i="0" dirty="0">
              <a:solidFill>
                <a:srgbClr val="212529"/>
              </a:solidFill>
              <a:effectLst/>
              <a:latin typeface="Times New Roman" panose="02020603050405020304" pitchFamily="18" charset="0"/>
            </a:endParaRPr>
          </a:p>
          <a:p>
            <a:pPr marL="457200" indent="-457200">
              <a:buAutoNum type="alphaLcParenBoth"/>
            </a:pPr>
            <a:endParaRPr lang="en-IN" b="1" dirty="0"/>
          </a:p>
        </p:txBody>
      </p:sp>
      <p:sp>
        <p:nvSpPr>
          <p:cNvPr id="4" name="Date Placeholder 3">
            <a:extLst>
              <a:ext uri="{FF2B5EF4-FFF2-40B4-BE49-F238E27FC236}">
                <a16:creationId xmlns:a16="http://schemas.microsoft.com/office/drawing/2014/main" id="{A8FF0E53-7AEE-45EA-15A2-0615BFCB6E71}"/>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296A34DD-9CF9-FF04-7355-30118B5CB0D0}"/>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98866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Employment </a:t>
            </a:r>
            <a:r>
              <a:rPr lang="en-US" sz="3500" dirty="0"/>
              <a:t>vs</a:t>
            </a:r>
            <a:r>
              <a:rPr lang="en-US" dirty="0"/>
              <a:t> self-employment </a:t>
            </a:r>
            <a:endParaRPr lang="en-IN" dirty="0"/>
          </a:p>
        </p:txBody>
      </p:sp>
      <p:sp>
        <p:nvSpPr>
          <p:cNvPr id="5" name="Content Placeholder 4"/>
          <p:cNvSpPr>
            <a:spLocks noGrp="1"/>
          </p:cNvSpPr>
          <p:nvPr>
            <p:ph idx="1"/>
          </p:nvPr>
        </p:nvSpPr>
        <p:spPr>
          <a:xfrm>
            <a:off x="990600" y="1981200"/>
            <a:ext cx="10287000" cy="4267200"/>
          </a:xfrm>
        </p:spPr>
        <p:txBody>
          <a:bodyPr>
            <a:normAutofit/>
          </a:bodyPr>
          <a:lstStyle/>
          <a:p>
            <a:pPr algn="just"/>
            <a:r>
              <a:rPr lang="en-US" dirty="0"/>
              <a:t>From the memorandum explaining the provisions of the Finance Bill introducing the Explanation (a) to section 6(1)(c) and the CBDT's Circular No. 346, dated 30-6-1982, it is clear </a:t>
            </a:r>
            <a:r>
              <a:rPr lang="en-US" u="sng" dirty="0"/>
              <a:t>that no technical meaning is intended for the word 'employment'</a:t>
            </a:r>
            <a:r>
              <a:rPr lang="en-US" dirty="0"/>
              <a:t> used in the Explanation.</a:t>
            </a:r>
          </a:p>
          <a:p>
            <a:pPr algn="just"/>
            <a:r>
              <a:rPr lang="en-US" dirty="0"/>
              <a:t>In the case of </a:t>
            </a:r>
            <a:r>
              <a:rPr lang="en-US" b="1" dirty="0">
                <a:solidFill>
                  <a:srgbClr val="FF0000"/>
                </a:solidFill>
              </a:rPr>
              <a:t>Commissioner of Income-tax vs. O. Abdul </a:t>
            </a:r>
            <a:r>
              <a:rPr lang="en-US" b="1" dirty="0" err="1">
                <a:solidFill>
                  <a:srgbClr val="FF0000"/>
                </a:solidFill>
              </a:rPr>
              <a:t>Razak</a:t>
            </a:r>
            <a:r>
              <a:rPr lang="en-IN" b="1" dirty="0">
                <a:solidFill>
                  <a:srgbClr val="FF0000"/>
                </a:solidFill>
              </a:rPr>
              <a:t>, ([2011] 198 Taxman 1 / 337 ITR 350 (Kerala)), </a:t>
            </a:r>
            <a:r>
              <a:rPr lang="en-IN" dirty="0"/>
              <a:t>it was held that for the purpose of explanation, </a:t>
            </a:r>
            <a:r>
              <a:rPr lang="en-US" dirty="0"/>
              <a:t>employment would </a:t>
            </a:r>
            <a:r>
              <a:rPr lang="en-US" b="1" dirty="0">
                <a:solidFill>
                  <a:srgbClr val="FF0000"/>
                </a:solidFill>
              </a:rPr>
              <a:t>include self employment like business or profession taken up by the </a:t>
            </a:r>
            <a:r>
              <a:rPr lang="en-US" b="1" dirty="0" err="1">
                <a:solidFill>
                  <a:srgbClr val="FF0000"/>
                </a:solidFill>
              </a:rPr>
              <a:t>assessee</a:t>
            </a:r>
            <a:r>
              <a:rPr lang="en-US" b="1" dirty="0">
                <a:solidFill>
                  <a:srgbClr val="FF0000"/>
                </a:solidFill>
              </a:rPr>
              <a:t> abroad</a:t>
            </a:r>
            <a:r>
              <a:rPr lang="en-US" dirty="0">
                <a:solidFill>
                  <a:srgbClr val="FF0000"/>
                </a:solidFill>
              </a:rPr>
              <a:t>.</a:t>
            </a:r>
          </a:p>
          <a:p>
            <a:pPr algn="just"/>
            <a:r>
              <a:rPr lang="en-US" dirty="0"/>
              <a:t>Similar view in the case of </a:t>
            </a:r>
            <a:r>
              <a:rPr lang="en-US" b="1" dirty="0" err="1">
                <a:solidFill>
                  <a:srgbClr val="FF0000"/>
                </a:solidFill>
              </a:rPr>
              <a:t>Shri</a:t>
            </a:r>
            <a:r>
              <a:rPr lang="en-US" b="1" dirty="0">
                <a:solidFill>
                  <a:srgbClr val="FF0000"/>
                </a:solidFill>
              </a:rPr>
              <a:t> Suresh Nanda v/s ACIT 23 </a:t>
            </a:r>
            <a:r>
              <a:rPr lang="en-US" b="1" dirty="0" err="1">
                <a:solidFill>
                  <a:srgbClr val="FF0000"/>
                </a:solidFill>
              </a:rPr>
              <a:t>Taxmann</a:t>
            </a:r>
            <a:r>
              <a:rPr lang="en-US" b="1" dirty="0">
                <a:solidFill>
                  <a:srgbClr val="FF0000"/>
                </a:solidFill>
              </a:rPr>
              <a:t> 386 (I.T.A No. 2237 &amp; 3718. Del/2013 – Delhi ITAT – affirmed by 35 Taxmann.com 199 Delhi HC)</a:t>
            </a:r>
            <a:endParaRPr lang="en-IN" b="1" dirty="0">
              <a:solidFill>
                <a:srgbClr val="FF0000"/>
              </a:solidFill>
            </a:endParaRPr>
          </a:p>
          <a:p>
            <a:pPr marL="0" indent="0">
              <a:buNone/>
            </a:pPr>
            <a:endParaRPr lang="en-US" dirty="0"/>
          </a:p>
        </p:txBody>
      </p:sp>
      <p:sp>
        <p:nvSpPr>
          <p:cNvPr id="3" name="Date Placeholder 2">
            <a:extLst>
              <a:ext uri="{FF2B5EF4-FFF2-40B4-BE49-F238E27FC236}">
                <a16:creationId xmlns:a16="http://schemas.microsoft.com/office/drawing/2014/main" id="{8F7E89D9-5B34-CACF-D6A6-0197E96ADF25}"/>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21DFF5BB-2C48-13C1-765C-A52EB8865A29}"/>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690006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52400"/>
            <a:ext cx="10058400" cy="743268"/>
          </a:xfrm>
        </p:spPr>
        <p:txBody>
          <a:bodyPr>
            <a:normAutofit fontScale="90000"/>
          </a:bodyPr>
          <a:lstStyle/>
          <a:p>
            <a:pPr algn="ctr"/>
            <a:br>
              <a:rPr lang="en-US" dirty="0"/>
            </a:br>
            <a:r>
              <a:rPr lang="en-US" dirty="0"/>
              <a:t>Article 13 – Capital Gains</a:t>
            </a:r>
            <a:endParaRPr lang="en-IN" dirty="0"/>
          </a:p>
        </p:txBody>
      </p:sp>
      <p:sp>
        <p:nvSpPr>
          <p:cNvPr id="3" name="Content Placeholder 2"/>
          <p:cNvSpPr>
            <a:spLocks noGrp="1"/>
          </p:cNvSpPr>
          <p:nvPr>
            <p:ph idx="1"/>
          </p:nvPr>
        </p:nvSpPr>
        <p:spPr>
          <a:xfrm>
            <a:off x="533400" y="1587691"/>
            <a:ext cx="10668000" cy="4279520"/>
          </a:xfrm>
        </p:spPr>
        <p:txBody>
          <a:bodyPr/>
          <a:lstStyle/>
          <a:p>
            <a:pPr marL="0" indent="0">
              <a:buNone/>
            </a:pPr>
            <a:r>
              <a:rPr lang="en-US" sz="1800" dirty="0"/>
              <a:t>Paragraph 1:</a:t>
            </a:r>
          </a:p>
          <a:p>
            <a:pPr marL="0" indent="0">
              <a:buNone/>
            </a:pPr>
            <a:r>
              <a:rPr lang="en-US" sz="1800" dirty="0"/>
              <a:t>(India – Kuwait DTAA has been considered)</a:t>
            </a:r>
          </a:p>
          <a:p>
            <a:pPr marL="0" indent="0">
              <a:buNone/>
            </a:pPr>
            <a:endParaRPr lang="en-IN" dirty="0"/>
          </a:p>
        </p:txBody>
      </p:sp>
      <p:cxnSp>
        <p:nvCxnSpPr>
          <p:cNvPr id="6" name="Straight Connector 5"/>
          <p:cNvCxnSpPr/>
          <p:nvPr/>
        </p:nvCxnSpPr>
        <p:spPr>
          <a:xfrm>
            <a:off x="321021" y="4343400"/>
            <a:ext cx="9372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568921" y="3124200"/>
            <a:ext cx="2438400" cy="977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A (Seller, Resident of Kuwait)</a:t>
            </a:r>
            <a:endParaRPr lang="en-IN" dirty="0"/>
          </a:p>
        </p:txBody>
      </p:sp>
      <p:sp>
        <p:nvSpPr>
          <p:cNvPr id="8" name="Rectangle 7"/>
          <p:cNvSpPr/>
          <p:nvPr/>
        </p:nvSpPr>
        <p:spPr>
          <a:xfrm>
            <a:off x="2590800" y="5105211"/>
            <a:ext cx="2286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Immovable Property</a:t>
            </a:r>
            <a:endParaRPr lang="en-IN" dirty="0"/>
          </a:p>
        </p:txBody>
      </p:sp>
      <p:sp>
        <p:nvSpPr>
          <p:cNvPr id="9" name="Rectangle 8"/>
          <p:cNvSpPr/>
          <p:nvPr/>
        </p:nvSpPr>
        <p:spPr>
          <a:xfrm>
            <a:off x="5648608" y="3657976"/>
            <a:ext cx="2133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Kuwait</a:t>
            </a:r>
            <a:endParaRPr lang="en-IN" dirty="0"/>
          </a:p>
        </p:txBody>
      </p:sp>
      <p:sp>
        <p:nvSpPr>
          <p:cNvPr id="10" name="Rectangle 9"/>
          <p:cNvSpPr/>
          <p:nvPr/>
        </p:nvSpPr>
        <p:spPr>
          <a:xfrm>
            <a:off x="5648608" y="5035424"/>
            <a:ext cx="2133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India</a:t>
            </a:r>
            <a:endParaRPr lang="en-IN" dirty="0"/>
          </a:p>
        </p:txBody>
      </p:sp>
      <p:sp>
        <p:nvSpPr>
          <p:cNvPr id="11" name="Oval 10"/>
          <p:cNvSpPr/>
          <p:nvPr/>
        </p:nvSpPr>
        <p:spPr>
          <a:xfrm>
            <a:off x="8933507" y="3124200"/>
            <a:ext cx="2438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B (Buyer)</a:t>
            </a:r>
          </a:p>
        </p:txBody>
      </p:sp>
      <p:cxnSp>
        <p:nvCxnSpPr>
          <p:cNvPr id="19" name="Straight Arrow Connector 18"/>
          <p:cNvCxnSpPr>
            <a:stCxn id="7" idx="4"/>
          </p:cNvCxnSpPr>
          <p:nvPr/>
        </p:nvCxnSpPr>
        <p:spPr>
          <a:xfrm>
            <a:off x="3788121" y="4101974"/>
            <a:ext cx="0" cy="10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8003" y="4694222"/>
            <a:ext cx="19050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May be Taxed in India</a:t>
            </a:r>
            <a:endParaRPr lang="en-IN" dirty="0"/>
          </a:p>
        </p:txBody>
      </p:sp>
      <p:sp>
        <p:nvSpPr>
          <p:cNvPr id="18" name="Curved Down Arrow 17"/>
          <p:cNvSpPr/>
          <p:nvPr/>
        </p:nvSpPr>
        <p:spPr>
          <a:xfrm>
            <a:off x="3886201" y="2438400"/>
            <a:ext cx="6553200" cy="5854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ectangle 19"/>
          <p:cNvSpPr/>
          <p:nvPr/>
        </p:nvSpPr>
        <p:spPr>
          <a:xfrm>
            <a:off x="5562600" y="2819400"/>
            <a:ext cx="30480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Sold Immovable property</a:t>
            </a:r>
            <a:endParaRPr lang="en-IN" dirty="0"/>
          </a:p>
        </p:txBody>
      </p:sp>
      <p:sp>
        <p:nvSpPr>
          <p:cNvPr id="4" name="Date Placeholder 3">
            <a:extLst>
              <a:ext uri="{FF2B5EF4-FFF2-40B4-BE49-F238E27FC236}">
                <a16:creationId xmlns:a16="http://schemas.microsoft.com/office/drawing/2014/main" id="{C363E608-F06E-5F24-EF39-E6D32961B3E0}"/>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2045D115-A7E4-5F3D-0A4C-1B68F6B4635F}"/>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122403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52400"/>
            <a:ext cx="10058400" cy="1609344"/>
          </a:xfrm>
        </p:spPr>
        <p:txBody>
          <a:bodyPr>
            <a:normAutofit/>
          </a:bodyPr>
          <a:lstStyle/>
          <a:p>
            <a:pPr algn="ctr"/>
            <a:r>
              <a:rPr lang="en-US" dirty="0"/>
              <a:t>TREATY Provisions </a:t>
            </a:r>
            <a:br>
              <a:rPr lang="en-US" dirty="0"/>
            </a:br>
            <a:r>
              <a:rPr lang="en-US" dirty="0"/>
              <a:t>Article 13 – Capital Gains</a:t>
            </a:r>
            <a:endParaRPr lang="en-IN" dirty="0"/>
          </a:p>
        </p:txBody>
      </p:sp>
      <p:sp>
        <p:nvSpPr>
          <p:cNvPr id="3" name="Content Placeholder 2"/>
          <p:cNvSpPr>
            <a:spLocks noGrp="1"/>
          </p:cNvSpPr>
          <p:nvPr>
            <p:ph idx="1"/>
          </p:nvPr>
        </p:nvSpPr>
        <p:spPr>
          <a:xfrm>
            <a:off x="533400" y="1587691"/>
            <a:ext cx="10668000" cy="4279520"/>
          </a:xfrm>
        </p:spPr>
        <p:txBody>
          <a:bodyPr/>
          <a:lstStyle/>
          <a:p>
            <a:pPr marL="0" indent="0">
              <a:buNone/>
            </a:pPr>
            <a:r>
              <a:rPr lang="en-US" sz="1800" dirty="0"/>
              <a:t>Paragraph 2:</a:t>
            </a:r>
          </a:p>
          <a:p>
            <a:pPr marL="0" indent="0">
              <a:buNone/>
            </a:pPr>
            <a:r>
              <a:rPr lang="en-US" sz="1800" dirty="0"/>
              <a:t>(India – Kuwait DTAA has been considered)</a:t>
            </a:r>
          </a:p>
          <a:p>
            <a:pPr marL="0" indent="0">
              <a:buNone/>
            </a:pPr>
            <a:endParaRPr lang="en-IN" dirty="0"/>
          </a:p>
        </p:txBody>
      </p:sp>
      <p:cxnSp>
        <p:nvCxnSpPr>
          <p:cNvPr id="6" name="Straight Connector 5"/>
          <p:cNvCxnSpPr/>
          <p:nvPr/>
        </p:nvCxnSpPr>
        <p:spPr>
          <a:xfrm>
            <a:off x="321021" y="4343400"/>
            <a:ext cx="9372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568921" y="2984626"/>
            <a:ext cx="2438400" cy="977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A (Seller, Resident of Kuwait)</a:t>
            </a:r>
            <a:endParaRPr lang="en-IN" dirty="0"/>
          </a:p>
        </p:txBody>
      </p:sp>
      <p:sp>
        <p:nvSpPr>
          <p:cNvPr id="8" name="Rectangle 7"/>
          <p:cNvSpPr/>
          <p:nvPr/>
        </p:nvSpPr>
        <p:spPr>
          <a:xfrm>
            <a:off x="2454620" y="4884627"/>
            <a:ext cx="2667001" cy="1676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Movable property forming part of the business property of a permanent establishment/Fixed Base in India</a:t>
            </a:r>
            <a:endParaRPr lang="en-IN" dirty="0"/>
          </a:p>
        </p:txBody>
      </p:sp>
      <p:sp>
        <p:nvSpPr>
          <p:cNvPr id="9" name="Rectangle 8"/>
          <p:cNvSpPr/>
          <p:nvPr/>
        </p:nvSpPr>
        <p:spPr>
          <a:xfrm>
            <a:off x="5648608" y="3657976"/>
            <a:ext cx="2133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Kuwait</a:t>
            </a:r>
            <a:endParaRPr lang="en-IN" dirty="0"/>
          </a:p>
        </p:txBody>
      </p:sp>
      <p:sp>
        <p:nvSpPr>
          <p:cNvPr id="10" name="Rectangle 9"/>
          <p:cNvSpPr/>
          <p:nvPr/>
        </p:nvSpPr>
        <p:spPr>
          <a:xfrm>
            <a:off x="5648608" y="5035424"/>
            <a:ext cx="2133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India</a:t>
            </a:r>
            <a:endParaRPr lang="en-IN" dirty="0"/>
          </a:p>
        </p:txBody>
      </p:sp>
      <p:sp>
        <p:nvSpPr>
          <p:cNvPr id="11" name="Oval 10"/>
          <p:cNvSpPr/>
          <p:nvPr/>
        </p:nvSpPr>
        <p:spPr>
          <a:xfrm>
            <a:off x="8933507" y="2971800"/>
            <a:ext cx="2438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B (Buyer)</a:t>
            </a:r>
          </a:p>
        </p:txBody>
      </p:sp>
      <p:cxnSp>
        <p:nvCxnSpPr>
          <p:cNvPr id="19" name="Straight Arrow Connector 18"/>
          <p:cNvCxnSpPr>
            <a:stCxn id="7" idx="4"/>
            <a:endCxn id="8" idx="0"/>
          </p:cNvCxnSpPr>
          <p:nvPr/>
        </p:nvCxnSpPr>
        <p:spPr>
          <a:xfrm>
            <a:off x="3788121" y="3962400"/>
            <a:ext cx="0" cy="9222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8003" y="4884627"/>
            <a:ext cx="19050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May be Taxed in India</a:t>
            </a:r>
            <a:endParaRPr lang="en-IN" dirty="0"/>
          </a:p>
        </p:txBody>
      </p:sp>
      <p:sp>
        <p:nvSpPr>
          <p:cNvPr id="18" name="Curved Down Arrow 17"/>
          <p:cNvSpPr/>
          <p:nvPr/>
        </p:nvSpPr>
        <p:spPr>
          <a:xfrm>
            <a:off x="3902799" y="2233943"/>
            <a:ext cx="6553200" cy="5854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ectangle 19"/>
          <p:cNvSpPr/>
          <p:nvPr/>
        </p:nvSpPr>
        <p:spPr>
          <a:xfrm>
            <a:off x="5562600" y="2530443"/>
            <a:ext cx="30480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TRANSFER</a:t>
            </a:r>
            <a:endParaRPr lang="en-IN" dirty="0"/>
          </a:p>
        </p:txBody>
      </p:sp>
      <p:sp>
        <p:nvSpPr>
          <p:cNvPr id="4" name="Date Placeholder 3">
            <a:extLst>
              <a:ext uri="{FF2B5EF4-FFF2-40B4-BE49-F238E27FC236}">
                <a16:creationId xmlns:a16="http://schemas.microsoft.com/office/drawing/2014/main" id="{22AB9181-8DDD-8704-4384-DF047335EDBF}"/>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EF7DE49B-3CEE-C4A8-2314-1F0055B4337D}"/>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769360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52400"/>
            <a:ext cx="10058400" cy="1609344"/>
          </a:xfrm>
        </p:spPr>
        <p:txBody>
          <a:bodyPr>
            <a:normAutofit/>
          </a:bodyPr>
          <a:lstStyle/>
          <a:p>
            <a:pPr algn="ctr"/>
            <a:r>
              <a:rPr lang="en-US" dirty="0"/>
              <a:t>TREATY Provisions </a:t>
            </a:r>
            <a:br>
              <a:rPr lang="en-US" dirty="0"/>
            </a:br>
            <a:r>
              <a:rPr lang="en-US" dirty="0"/>
              <a:t>Article 13 – Capital Gains</a:t>
            </a:r>
            <a:endParaRPr lang="en-IN" dirty="0"/>
          </a:p>
        </p:txBody>
      </p:sp>
      <p:sp>
        <p:nvSpPr>
          <p:cNvPr id="3" name="Content Placeholder 2"/>
          <p:cNvSpPr>
            <a:spLocks noGrp="1"/>
          </p:cNvSpPr>
          <p:nvPr>
            <p:ph idx="1"/>
          </p:nvPr>
        </p:nvSpPr>
        <p:spPr>
          <a:xfrm>
            <a:off x="533400" y="1587691"/>
            <a:ext cx="10668000" cy="4279520"/>
          </a:xfrm>
        </p:spPr>
        <p:txBody>
          <a:bodyPr/>
          <a:lstStyle/>
          <a:p>
            <a:pPr marL="0" indent="0">
              <a:buNone/>
            </a:pPr>
            <a:r>
              <a:rPr lang="en-US" sz="1800" dirty="0"/>
              <a:t>Paragraph 3:</a:t>
            </a:r>
          </a:p>
          <a:p>
            <a:pPr marL="0" indent="0">
              <a:buNone/>
            </a:pPr>
            <a:r>
              <a:rPr lang="en-US" sz="1800" dirty="0"/>
              <a:t>(India – Kuwait DTAA has been considered)</a:t>
            </a:r>
          </a:p>
          <a:p>
            <a:pPr marL="0" indent="0">
              <a:buNone/>
            </a:pPr>
            <a:endParaRPr lang="en-IN" dirty="0"/>
          </a:p>
        </p:txBody>
      </p:sp>
      <p:sp>
        <p:nvSpPr>
          <p:cNvPr id="7" name="Oval 6"/>
          <p:cNvSpPr/>
          <p:nvPr/>
        </p:nvSpPr>
        <p:spPr>
          <a:xfrm>
            <a:off x="2568921" y="2984626"/>
            <a:ext cx="2438400" cy="977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A (Seller, Resident of Kuwait)</a:t>
            </a:r>
            <a:endParaRPr lang="en-IN" dirty="0"/>
          </a:p>
        </p:txBody>
      </p:sp>
      <p:sp>
        <p:nvSpPr>
          <p:cNvPr id="8" name="Rectangle 7"/>
          <p:cNvSpPr/>
          <p:nvPr/>
        </p:nvSpPr>
        <p:spPr>
          <a:xfrm>
            <a:off x="2454620" y="4884627"/>
            <a:ext cx="2667001" cy="1676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Ships or Aircraft </a:t>
            </a:r>
            <a:r>
              <a:rPr lang="en-US" b="1" dirty="0"/>
              <a:t>operated in International Traffic</a:t>
            </a:r>
            <a:r>
              <a:rPr lang="en-US" dirty="0"/>
              <a:t>, or Movable property pertaining to their operations.</a:t>
            </a:r>
            <a:endParaRPr lang="en-IN" dirty="0"/>
          </a:p>
        </p:txBody>
      </p:sp>
      <p:sp>
        <p:nvSpPr>
          <p:cNvPr id="11" name="Oval 10"/>
          <p:cNvSpPr/>
          <p:nvPr/>
        </p:nvSpPr>
        <p:spPr>
          <a:xfrm>
            <a:off x="8933507" y="2971800"/>
            <a:ext cx="2438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B (Buyer)</a:t>
            </a:r>
          </a:p>
        </p:txBody>
      </p:sp>
      <p:cxnSp>
        <p:nvCxnSpPr>
          <p:cNvPr id="19" name="Straight Arrow Connector 18"/>
          <p:cNvCxnSpPr>
            <a:stCxn id="7" idx="4"/>
            <a:endCxn id="8" idx="0"/>
          </p:cNvCxnSpPr>
          <p:nvPr/>
        </p:nvCxnSpPr>
        <p:spPr>
          <a:xfrm>
            <a:off x="3788121" y="3962400"/>
            <a:ext cx="0" cy="9222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a:off x="3902799" y="2233943"/>
            <a:ext cx="6553200" cy="5854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ectangle 19"/>
          <p:cNvSpPr/>
          <p:nvPr/>
        </p:nvSpPr>
        <p:spPr>
          <a:xfrm>
            <a:off x="5562600" y="2530442"/>
            <a:ext cx="3048000" cy="5937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Alienation of the assets mentioned</a:t>
            </a:r>
            <a:endParaRPr lang="en-IN" dirty="0"/>
          </a:p>
        </p:txBody>
      </p:sp>
      <p:sp>
        <p:nvSpPr>
          <p:cNvPr id="14" name="Rectangle 13"/>
          <p:cNvSpPr/>
          <p:nvPr/>
        </p:nvSpPr>
        <p:spPr>
          <a:xfrm>
            <a:off x="321021" y="2781300"/>
            <a:ext cx="19050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Taxable only in Kuwait</a:t>
            </a:r>
            <a:endParaRPr lang="en-IN" dirty="0"/>
          </a:p>
        </p:txBody>
      </p:sp>
      <p:sp>
        <p:nvSpPr>
          <p:cNvPr id="4" name="Date Placeholder 3">
            <a:extLst>
              <a:ext uri="{FF2B5EF4-FFF2-40B4-BE49-F238E27FC236}">
                <a16:creationId xmlns:a16="http://schemas.microsoft.com/office/drawing/2014/main" id="{A24BA611-03DF-EABA-3E3F-BC74A9B7528A}"/>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08A352C3-837F-A624-973C-7B96833493F7}"/>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828093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089"/>
            <a:ext cx="10058400" cy="1447800"/>
          </a:xfrm>
        </p:spPr>
        <p:txBody>
          <a:bodyPr>
            <a:normAutofit/>
          </a:bodyPr>
          <a:lstStyle/>
          <a:p>
            <a:pPr algn="ctr"/>
            <a:r>
              <a:rPr lang="en-US" sz="4400" dirty="0"/>
              <a:t>TREATY Provisions </a:t>
            </a:r>
            <a:br>
              <a:rPr lang="en-US" sz="4400" dirty="0"/>
            </a:br>
            <a:r>
              <a:rPr lang="en-US" sz="4400" dirty="0"/>
              <a:t>Article 13 – Capital Gains</a:t>
            </a:r>
            <a:endParaRPr lang="en-IN" sz="4400" dirty="0"/>
          </a:p>
        </p:txBody>
      </p:sp>
      <p:sp>
        <p:nvSpPr>
          <p:cNvPr id="3" name="Content Placeholder 2"/>
          <p:cNvSpPr>
            <a:spLocks noGrp="1"/>
          </p:cNvSpPr>
          <p:nvPr>
            <p:ph idx="1"/>
          </p:nvPr>
        </p:nvSpPr>
        <p:spPr>
          <a:xfrm>
            <a:off x="551507" y="1421571"/>
            <a:ext cx="10668000" cy="4279520"/>
          </a:xfrm>
        </p:spPr>
        <p:txBody>
          <a:bodyPr/>
          <a:lstStyle/>
          <a:p>
            <a:pPr marL="0" indent="0">
              <a:buNone/>
            </a:pPr>
            <a:r>
              <a:rPr lang="en-US" sz="1800" dirty="0"/>
              <a:t>Paragraph 4:</a:t>
            </a:r>
          </a:p>
          <a:p>
            <a:pPr marL="0" indent="0">
              <a:buNone/>
            </a:pPr>
            <a:r>
              <a:rPr lang="en-US" sz="1800" dirty="0"/>
              <a:t>(India – Kuwait DTAA has been considered)</a:t>
            </a:r>
          </a:p>
          <a:p>
            <a:pPr marL="0" indent="0">
              <a:buNone/>
            </a:pPr>
            <a:endParaRPr lang="en-IN" dirty="0"/>
          </a:p>
        </p:txBody>
      </p:sp>
      <p:cxnSp>
        <p:nvCxnSpPr>
          <p:cNvPr id="6" name="Straight Connector 5"/>
          <p:cNvCxnSpPr/>
          <p:nvPr/>
        </p:nvCxnSpPr>
        <p:spPr>
          <a:xfrm>
            <a:off x="413064" y="5232902"/>
            <a:ext cx="9372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048000" y="2710379"/>
            <a:ext cx="2438400" cy="977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A (Seller, Resident of Kuwait)</a:t>
            </a:r>
            <a:endParaRPr lang="en-IN" dirty="0"/>
          </a:p>
        </p:txBody>
      </p:sp>
      <p:sp>
        <p:nvSpPr>
          <p:cNvPr id="9" name="Rectangle 8"/>
          <p:cNvSpPr/>
          <p:nvPr/>
        </p:nvSpPr>
        <p:spPr>
          <a:xfrm>
            <a:off x="6400800" y="3808491"/>
            <a:ext cx="2133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Kuwait</a:t>
            </a:r>
            <a:endParaRPr lang="en-IN" dirty="0"/>
          </a:p>
        </p:txBody>
      </p:sp>
      <p:sp>
        <p:nvSpPr>
          <p:cNvPr id="10" name="Rectangle 9"/>
          <p:cNvSpPr/>
          <p:nvPr/>
        </p:nvSpPr>
        <p:spPr>
          <a:xfrm>
            <a:off x="6400800" y="5639555"/>
            <a:ext cx="2133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India</a:t>
            </a:r>
            <a:endParaRPr lang="en-IN" dirty="0"/>
          </a:p>
        </p:txBody>
      </p:sp>
      <p:sp>
        <p:nvSpPr>
          <p:cNvPr id="11" name="Oval 10"/>
          <p:cNvSpPr/>
          <p:nvPr/>
        </p:nvSpPr>
        <p:spPr>
          <a:xfrm>
            <a:off x="9067800" y="2710379"/>
            <a:ext cx="2438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B (Buyer)</a:t>
            </a:r>
          </a:p>
        </p:txBody>
      </p:sp>
      <p:cxnSp>
        <p:nvCxnSpPr>
          <p:cNvPr id="19" name="Straight Arrow Connector 18"/>
          <p:cNvCxnSpPr>
            <a:stCxn id="7" idx="4"/>
            <a:endCxn id="16" idx="0"/>
          </p:cNvCxnSpPr>
          <p:nvPr/>
        </p:nvCxnSpPr>
        <p:spPr>
          <a:xfrm flipH="1">
            <a:off x="4256260" y="3688153"/>
            <a:ext cx="10940" cy="310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a:off x="4245321" y="2097386"/>
            <a:ext cx="6210678" cy="5854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ectangle 19"/>
          <p:cNvSpPr/>
          <p:nvPr/>
        </p:nvSpPr>
        <p:spPr>
          <a:xfrm>
            <a:off x="5885507" y="2390114"/>
            <a:ext cx="3048000" cy="5816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TRANSFER of Shares in company X</a:t>
            </a:r>
            <a:endParaRPr lang="en-IN" dirty="0"/>
          </a:p>
        </p:txBody>
      </p:sp>
      <p:sp>
        <p:nvSpPr>
          <p:cNvPr id="16" name="Rectangle 15"/>
          <p:cNvSpPr/>
          <p:nvPr/>
        </p:nvSpPr>
        <p:spPr>
          <a:xfrm>
            <a:off x="3494260" y="3998991"/>
            <a:ext cx="15240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Company X</a:t>
            </a:r>
            <a:endParaRPr lang="en-IN" dirty="0"/>
          </a:p>
        </p:txBody>
      </p:sp>
      <p:sp>
        <p:nvSpPr>
          <p:cNvPr id="21" name="Rectangle 20"/>
          <p:cNvSpPr/>
          <p:nvPr/>
        </p:nvSpPr>
        <p:spPr>
          <a:xfrm>
            <a:off x="2530821" y="6043991"/>
            <a:ext cx="3429000" cy="465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Immovable property in India</a:t>
            </a:r>
            <a:endParaRPr lang="en-IN" dirty="0"/>
          </a:p>
        </p:txBody>
      </p:sp>
      <p:cxnSp>
        <p:nvCxnSpPr>
          <p:cNvPr id="23" name="Straight Arrow Connector 22"/>
          <p:cNvCxnSpPr>
            <a:stCxn id="16" idx="2"/>
            <a:endCxn id="21" idx="0"/>
          </p:cNvCxnSpPr>
          <p:nvPr/>
        </p:nvCxnSpPr>
        <p:spPr>
          <a:xfrm flipH="1">
            <a:off x="4245321" y="4646691"/>
            <a:ext cx="10939" cy="139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4957" y="5487155"/>
            <a:ext cx="1779006"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May be taxed in India</a:t>
            </a:r>
            <a:endParaRPr lang="en-IN" dirty="0"/>
          </a:p>
        </p:txBody>
      </p:sp>
      <p:sp>
        <p:nvSpPr>
          <p:cNvPr id="32" name="Rectangle 31"/>
          <p:cNvSpPr/>
          <p:nvPr/>
        </p:nvSpPr>
        <p:spPr>
          <a:xfrm>
            <a:off x="2797521" y="4865056"/>
            <a:ext cx="2895600" cy="7480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Whose property consists principally of </a:t>
            </a:r>
            <a:endParaRPr lang="en-IN" dirty="0"/>
          </a:p>
        </p:txBody>
      </p:sp>
      <p:sp>
        <p:nvSpPr>
          <p:cNvPr id="4" name="Date Placeholder 3">
            <a:extLst>
              <a:ext uri="{FF2B5EF4-FFF2-40B4-BE49-F238E27FC236}">
                <a16:creationId xmlns:a16="http://schemas.microsoft.com/office/drawing/2014/main" id="{646A9E22-D770-1828-5C03-F8766E867AFB}"/>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772C0B95-EB72-AC60-0EF2-6DABA288C3AA}"/>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4096590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089"/>
            <a:ext cx="10058400" cy="1447800"/>
          </a:xfrm>
        </p:spPr>
        <p:txBody>
          <a:bodyPr>
            <a:normAutofit/>
          </a:bodyPr>
          <a:lstStyle/>
          <a:p>
            <a:pPr algn="ctr"/>
            <a:r>
              <a:rPr lang="en-US" sz="4400" dirty="0"/>
              <a:t>TREATY Provisions </a:t>
            </a:r>
            <a:br>
              <a:rPr lang="en-US" sz="4400" dirty="0"/>
            </a:br>
            <a:r>
              <a:rPr lang="en-US" sz="4400" dirty="0"/>
              <a:t>Article 13 – Capital Gains</a:t>
            </a:r>
            <a:endParaRPr lang="en-IN" sz="4400" dirty="0"/>
          </a:p>
        </p:txBody>
      </p:sp>
      <p:sp>
        <p:nvSpPr>
          <p:cNvPr id="3" name="Content Placeholder 2"/>
          <p:cNvSpPr>
            <a:spLocks noGrp="1"/>
          </p:cNvSpPr>
          <p:nvPr>
            <p:ph idx="1"/>
          </p:nvPr>
        </p:nvSpPr>
        <p:spPr>
          <a:xfrm>
            <a:off x="551507" y="1421571"/>
            <a:ext cx="10668000" cy="4279520"/>
          </a:xfrm>
        </p:spPr>
        <p:txBody>
          <a:bodyPr/>
          <a:lstStyle/>
          <a:p>
            <a:pPr marL="0" indent="0">
              <a:buNone/>
            </a:pPr>
            <a:r>
              <a:rPr lang="en-US" sz="1800" dirty="0"/>
              <a:t>Paragraph 5:</a:t>
            </a:r>
          </a:p>
          <a:p>
            <a:pPr marL="0" indent="0">
              <a:buNone/>
            </a:pPr>
            <a:r>
              <a:rPr lang="en-US" sz="1800" dirty="0"/>
              <a:t>(India – Kuwait DTAA has been considered)</a:t>
            </a:r>
          </a:p>
          <a:p>
            <a:pPr marL="0" indent="0">
              <a:buNone/>
            </a:pPr>
            <a:endParaRPr lang="en-IN" dirty="0"/>
          </a:p>
        </p:txBody>
      </p:sp>
      <p:cxnSp>
        <p:nvCxnSpPr>
          <p:cNvPr id="6" name="Straight Connector 5"/>
          <p:cNvCxnSpPr/>
          <p:nvPr/>
        </p:nvCxnSpPr>
        <p:spPr>
          <a:xfrm>
            <a:off x="394957" y="4343400"/>
            <a:ext cx="9372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048000" y="2710379"/>
            <a:ext cx="2438400" cy="977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A (Seller, Resident of Kuwait)</a:t>
            </a:r>
            <a:endParaRPr lang="en-IN" dirty="0"/>
          </a:p>
        </p:txBody>
      </p:sp>
      <p:sp>
        <p:nvSpPr>
          <p:cNvPr id="9" name="Rectangle 8"/>
          <p:cNvSpPr/>
          <p:nvPr/>
        </p:nvSpPr>
        <p:spPr>
          <a:xfrm>
            <a:off x="6400800" y="3433527"/>
            <a:ext cx="2133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Kuwait</a:t>
            </a:r>
            <a:endParaRPr lang="en-IN" dirty="0"/>
          </a:p>
        </p:txBody>
      </p:sp>
      <p:sp>
        <p:nvSpPr>
          <p:cNvPr id="10" name="Rectangle 9"/>
          <p:cNvSpPr/>
          <p:nvPr/>
        </p:nvSpPr>
        <p:spPr>
          <a:xfrm>
            <a:off x="6403818" y="4876800"/>
            <a:ext cx="2133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India</a:t>
            </a:r>
            <a:endParaRPr lang="en-IN" dirty="0"/>
          </a:p>
        </p:txBody>
      </p:sp>
      <p:sp>
        <p:nvSpPr>
          <p:cNvPr id="11" name="Oval 10"/>
          <p:cNvSpPr/>
          <p:nvPr/>
        </p:nvSpPr>
        <p:spPr>
          <a:xfrm>
            <a:off x="9067800" y="2710379"/>
            <a:ext cx="2438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B (Buyer)</a:t>
            </a:r>
          </a:p>
        </p:txBody>
      </p:sp>
      <p:cxnSp>
        <p:nvCxnSpPr>
          <p:cNvPr id="19" name="Straight Arrow Connector 18"/>
          <p:cNvCxnSpPr>
            <a:stCxn id="7" idx="4"/>
            <a:endCxn id="17" idx="0"/>
          </p:cNvCxnSpPr>
          <p:nvPr/>
        </p:nvCxnSpPr>
        <p:spPr>
          <a:xfrm>
            <a:off x="4267200" y="3688153"/>
            <a:ext cx="0" cy="1455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a:off x="4245321" y="2097386"/>
            <a:ext cx="6210678" cy="5854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ectangle 19"/>
          <p:cNvSpPr/>
          <p:nvPr/>
        </p:nvSpPr>
        <p:spPr>
          <a:xfrm>
            <a:off x="5885507" y="2390114"/>
            <a:ext cx="3048000" cy="5816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TRANSFER of Shares</a:t>
            </a:r>
            <a:endParaRPr lang="en-IN" dirty="0"/>
          </a:p>
        </p:txBody>
      </p:sp>
      <p:sp>
        <p:nvSpPr>
          <p:cNvPr id="17" name="Rectangle 16"/>
          <p:cNvSpPr/>
          <p:nvPr/>
        </p:nvSpPr>
        <p:spPr>
          <a:xfrm>
            <a:off x="3238500" y="5143500"/>
            <a:ext cx="2057400" cy="1562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Shares in companies other than in Paragraph 4 resident in India</a:t>
            </a:r>
            <a:endParaRPr lang="en-IN" dirty="0"/>
          </a:p>
        </p:txBody>
      </p:sp>
      <p:sp>
        <p:nvSpPr>
          <p:cNvPr id="22" name="Rectangle 21"/>
          <p:cNvSpPr/>
          <p:nvPr/>
        </p:nvSpPr>
        <p:spPr>
          <a:xfrm>
            <a:off x="609600" y="4724400"/>
            <a:ext cx="1905000" cy="1447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May be taxed in India (country in which such company is resident)</a:t>
            </a:r>
            <a:endParaRPr lang="en-IN" dirty="0"/>
          </a:p>
        </p:txBody>
      </p:sp>
      <p:sp>
        <p:nvSpPr>
          <p:cNvPr id="4" name="Date Placeholder 3">
            <a:extLst>
              <a:ext uri="{FF2B5EF4-FFF2-40B4-BE49-F238E27FC236}">
                <a16:creationId xmlns:a16="http://schemas.microsoft.com/office/drawing/2014/main" id="{01515AF1-813A-43B4-D830-FCFEF5F5E6A2}"/>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A0D74AF0-7481-F142-C948-F563D23EA2FF}"/>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4356422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957" y="-15089"/>
            <a:ext cx="10806443" cy="1447800"/>
          </a:xfrm>
        </p:spPr>
        <p:txBody>
          <a:bodyPr>
            <a:normAutofit/>
          </a:bodyPr>
          <a:lstStyle/>
          <a:p>
            <a:pPr algn="ctr"/>
            <a:r>
              <a:rPr lang="en-US" sz="4400" dirty="0"/>
              <a:t>TREATY Provisions - Article 13 – Capital Gains</a:t>
            </a:r>
            <a:endParaRPr lang="en-IN" sz="4400" dirty="0"/>
          </a:p>
        </p:txBody>
      </p:sp>
      <p:sp>
        <p:nvSpPr>
          <p:cNvPr id="3" name="Content Placeholder 2"/>
          <p:cNvSpPr>
            <a:spLocks noGrp="1"/>
          </p:cNvSpPr>
          <p:nvPr>
            <p:ph idx="1"/>
          </p:nvPr>
        </p:nvSpPr>
        <p:spPr>
          <a:xfrm>
            <a:off x="551507" y="1421571"/>
            <a:ext cx="10668000" cy="4279520"/>
          </a:xfrm>
        </p:spPr>
        <p:txBody>
          <a:bodyPr/>
          <a:lstStyle/>
          <a:p>
            <a:pPr marL="0" indent="0">
              <a:buNone/>
            </a:pPr>
            <a:r>
              <a:rPr lang="en-US" sz="1800" dirty="0"/>
              <a:t>Paragraph 6:</a:t>
            </a:r>
          </a:p>
          <a:p>
            <a:pPr marL="0" indent="0">
              <a:buNone/>
            </a:pPr>
            <a:r>
              <a:rPr lang="en-US" sz="1800" dirty="0"/>
              <a:t>(India – Kuwait DTAA has been considered)</a:t>
            </a:r>
          </a:p>
          <a:p>
            <a:pPr marL="0" indent="0">
              <a:buNone/>
            </a:pPr>
            <a:endParaRPr lang="en-IN" dirty="0"/>
          </a:p>
        </p:txBody>
      </p:sp>
      <p:cxnSp>
        <p:nvCxnSpPr>
          <p:cNvPr id="6" name="Straight Connector 5"/>
          <p:cNvCxnSpPr/>
          <p:nvPr/>
        </p:nvCxnSpPr>
        <p:spPr>
          <a:xfrm>
            <a:off x="394957" y="4343400"/>
            <a:ext cx="9372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048000" y="2710379"/>
            <a:ext cx="2438400" cy="977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A (Seller, Resident of Kuwait)</a:t>
            </a:r>
            <a:endParaRPr lang="en-IN" dirty="0"/>
          </a:p>
        </p:txBody>
      </p:sp>
      <p:sp>
        <p:nvSpPr>
          <p:cNvPr id="9" name="Rectangle 8"/>
          <p:cNvSpPr/>
          <p:nvPr/>
        </p:nvSpPr>
        <p:spPr>
          <a:xfrm>
            <a:off x="6400800" y="3433527"/>
            <a:ext cx="2133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Kuwait</a:t>
            </a:r>
            <a:endParaRPr lang="en-IN" dirty="0"/>
          </a:p>
        </p:txBody>
      </p:sp>
      <p:sp>
        <p:nvSpPr>
          <p:cNvPr id="10" name="Rectangle 9"/>
          <p:cNvSpPr/>
          <p:nvPr/>
        </p:nvSpPr>
        <p:spPr>
          <a:xfrm>
            <a:off x="6403818" y="4876800"/>
            <a:ext cx="2133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India</a:t>
            </a:r>
            <a:endParaRPr lang="en-IN" dirty="0"/>
          </a:p>
        </p:txBody>
      </p:sp>
      <p:sp>
        <p:nvSpPr>
          <p:cNvPr id="11" name="Oval 10"/>
          <p:cNvSpPr/>
          <p:nvPr/>
        </p:nvSpPr>
        <p:spPr>
          <a:xfrm>
            <a:off x="9067800" y="2710379"/>
            <a:ext cx="2438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B (Buyer)</a:t>
            </a:r>
          </a:p>
        </p:txBody>
      </p:sp>
      <p:cxnSp>
        <p:nvCxnSpPr>
          <p:cNvPr id="19" name="Straight Arrow Connector 18"/>
          <p:cNvCxnSpPr>
            <a:stCxn id="7" idx="4"/>
          </p:cNvCxnSpPr>
          <p:nvPr/>
        </p:nvCxnSpPr>
        <p:spPr>
          <a:xfrm>
            <a:off x="4267200" y="3688153"/>
            <a:ext cx="0" cy="1455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a:off x="4245321" y="2097386"/>
            <a:ext cx="6210678" cy="5854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ectangle 19"/>
          <p:cNvSpPr/>
          <p:nvPr/>
        </p:nvSpPr>
        <p:spPr>
          <a:xfrm>
            <a:off x="5885507" y="2390114"/>
            <a:ext cx="3048000" cy="5816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TRANSFER of other asset</a:t>
            </a:r>
            <a:endParaRPr lang="en-IN" dirty="0"/>
          </a:p>
        </p:txBody>
      </p:sp>
      <p:sp>
        <p:nvSpPr>
          <p:cNvPr id="24" name="Rectangle 23"/>
          <p:cNvSpPr/>
          <p:nvPr/>
        </p:nvSpPr>
        <p:spPr>
          <a:xfrm>
            <a:off x="3238500" y="5143500"/>
            <a:ext cx="2057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 property other than those mentioned in Para 1 to 5</a:t>
            </a:r>
            <a:endParaRPr lang="en-IN" dirty="0"/>
          </a:p>
        </p:txBody>
      </p:sp>
      <p:sp>
        <p:nvSpPr>
          <p:cNvPr id="26" name="Rectangle 25"/>
          <p:cNvSpPr/>
          <p:nvPr/>
        </p:nvSpPr>
        <p:spPr>
          <a:xfrm>
            <a:off x="609600" y="2611356"/>
            <a:ext cx="2209800" cy="11758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Taxable only in Kuwait (where the Alienator is a Resident)</a:t>
            </a:r>
            <a:endParaRPr lang="en-IN" dirty="0"/>
          </a:p>
        </p:txBody>
      </p:sp>
      <p:sp>
        <p:nvSpPr>
          <p:cNvPr id="4" name="TextBox 3">
            <a:extLst>
              <a:ext uri="{FF2B5EF4-FFF2-40B4-BE49-F238E27FC236}">
                <a16:creationId xmlns:a16="http://schemas.microsoft.com/office/drawing/2014/main" id="{0AD51020-DC63-1E18-F1DF-59A2BF78D055}"/>
              </a:ext>
            </a:extLst>
          </p:cNvPr>
          <p:cNvSpPr txBox="1"/>
          <p:nvPr/>
        </p:nvSpPr>
        <p:spPr>
          <a:xfrm flipH="1">
            <a:off x="4876801" y="1082302"/>
            <a:ext cx="6629399" cy="646331"/>
          </a:xfrm>
          <a:prstGeom prst="rect">
            <a:avLst/>
          </a:prstGeom>
          <a:noFill/>
        </p:spPr>
        <p:txBody>
          <a:bodyPr wrap="square" rtlCol="0">
            <a:spAutoFit/>
          </a:bodyPr>
          <a:lstStyle/>
          <a:p>
            <a:r>
              <a:rPr lang="en-US" dirty="0">
                <a:solidFill>
                  <a:srgbClr val="FF0000"/>
                </a:solidFill>
                <a:highlight>
                  <a:srgbClr val="FFFF00"/>
                </a:highlight>
              </a:rPr>
              <a:t>* FRANCE, GERMANY, AUSTRIA, BELGIUM, SINGAPORE, OMAN, UAE, QATAR, SAUDI ARABIA, MALAYSIA, INDONESIA,</a:t>
            </a:r>
            <a:endParaRPr lang="en-IN" dirty="0">
              <a:solidFill>
                <a:srgbClr val="FF0000"/>
              </a:solidFill>
              <a:highlight>
                <a:srgbClr val="FFFF00"/>
              </a:highlight>
            </a:endParaRPr>
          </a:p>
        </p:txBody>
      </p:sp>
      <p:sp>
        <p:nvSpPr>
          <p:cNvPr id="5" name="TextBox 4">
            <a:extLst>
              <a:ext uri="{FF2B5EF4-FFF2-40B4-BE49-F238E27FC236}">
                <a16:creationId xmlns:a16="http://schemas.microsoft.com/office/drawing/2014/main" id="{16A9B987-A5D3-4768-6DB7-6318E8225BB6}"/>
              </a:ext>
            </a:extLst>
          </p:cNvPr>
          <p:cNvSpPr txBox="1"/>
          <p:nvPr/>
        </p:nvSpPr>
        <p:spPr>
          <a:xfrm>
            <a:off x="5463209" y="6027510"/>
            <a:ext cx="5867400" cy="646331"/>
          </a:xfrm>
          <a:prstGeom prst="rect">
            <a:avLst/>
          </a:prstGeom>
          <a:noFill/>
        </p:spPr>
        <p:txBody>
          <a:bodyPr wrap="square" rtlCol="0">
            <a:spAutoFit/>
          </a:bodyPr>
          <a:lstStyle/>
          <a:p>
            <a:r>
              <a:rPr lang="en-US" b="1" dirty="0">
                <a:solidFill>
                  <a:srgbClr val="00B0F0"/>
                </a:solidFill>
              </a:rPr>
              <a:t>CAPITAL GAIN FROM MUTUAL FUNDS &amp; OTHER ASSETS….</a:t>
            </a:r>
            <a:endParaRPr lang="en-IN" b="1" dirty="0">
              <a:solidFill>
                <a:srgbClr val="00B0F0"/>
              </a:solidFill>
            </a:endParaRPr>
          </a:p>
        </p:txBody>
      </p:sp>
      <p:sp>
        <p:nvSpPr>
          <p:cNvPr id="8" name="Date Placeholder 7">
            <a:extLst>
              <a:ext uri="{FF2B5EF4-FFF2-40B4-BE49-F238E27FC236}">
                <a16:creationId xmlns:a16="http://schemas.microsoft.com/office/drawing/2014/main" id="{B5845E64-27FD-6300-DCE9-B0D97CE6FE2A}"/>
              </a:ext>
            </a:extLst>
          </p:cNvPr>
          <p:cNvSpPr>
            <a:spLocks noGrp="1"/>
          </p:cNvSpPr>
          <p:nvPr>
            <p:ph type="dt" sz="half" idx="10"/>
          </p:nvPr>
        </p:nvSpPr>
        <p:spPr/>
        <p:txBody>
          <a:bodyPr/>
          <a:lstStyle/>
          <a:p>
            <a:r>
              <a:rPr lang="en-US"/>
              <a:t>07th October 2024</a:t>
            </a:r>
          </a:p>
        </p:txBody>
      </p:sp>
      <p:sp>
        <p:nvSpPr>
          <p:cNvPr id="12" name="Footer Placeholder 11">
            <a:extLst>
              <a:ext uri="{FF2B5EF4-FFF2-40B4-BE49-F238E27FC236}">
                <a16:creationId xmlns:a16="http://schemas.microsoft.com/office/drawing/2014/main" id="{57242A34-E716-B7A0-9ED8-39C7C3EEA824}"/>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606717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1609344"/>
          </a:xfrm>
        </p:spPr>
        <p:txBody>
          <a:bodyPr/>
          <a:lstStyle/>
          <a:p>
            <a:pPr algn="ctr"/>
            <a:r>
              <a:rPr lang="en-US" dirty="0"/>
              <a:t>Changes in Provisions related to capital gain in other TREATIES</a:t>
            </a:r>
            <a:endParaRPr lang="en-IN" dirty="0"/>
          </a:p>
        </p:txBody>
      </p:sp>
      <p:sp>
        <p:nvSpPr>
          <p:cNvPr id="3" name="Content Placeholder 2"/>
          <p:cNvSpPr>
            <a:spLocks noGrp="1"/>
          </p:cNvSpPr>
          <p:nvPr>
            <p:ph idx="1"/>
          </p:nvPr>
        </p:nvSpPr>
        <p:spPr>
          <a:xfrm>
            <a:off x="954024" y="1669038"/>
            <a:ext cx="10664952" cy="4943856"/>
          </a:xfrm>
        </p:spPr>
        <p:txBody>
          <a:bodyPr>
            <a:normAutofit fontScale="77500" lnSpcReduction="20000"/>
          </a:bodyPr>
          <a:lstStyle/>
          <a:p>
            <a:pPr marL="0" indent="0">
              <a:buNone/>
            </a:pPr>
            <a:r>
              <a:rPr lang="en-US" sz="3100" b="1" u="sng" dirty="0">
                <a:solidFill>
                  <a:srgbClr val="FF0000"/>
                </a:solidFill>
              </a:rPr>
              <a:t>USA</a:t>
            </a:r>
          </a:p>
          <a:p>
            <a:pPr marL="0" indent="0">
              <a:buNone/>
            </a:pPr>
            <a:r>
              <a:rPr lang="en-US" sz="2400" dirty="0"/>
              <a:t>As per the USA DTAA, each contracting state may tax capital gains in accordance with the provisions of its domestic law.</a:t>
            </a:r>
          </a:p>
          <a:p>
            <a:pPr marL="0" indent="0">
              <a:buNone/>
            </a:pPr>
            <a:endParaRPr lang="en-US" dirty="0"/>
          </a:p>
          <a:p>
            <a:pPr marL="0" indent="0">
              <a:buNone/>
            </a:pPr>
            <a:r>
              <a:rPr lang="en-US" sz="3400" b="1" u="sng" dirty="0">
                <a:solidFill>
                  <a:srgbClr val="FF0000"/>
                </a:solidFill>
              </a:rPr>
              <a:t>Australia</a:t>
            </a:r>
            <a:r>
              <a:rPr lang="en-US" sz="3400" b="1" u="sng" dirty="0"/>
              <a:t> </a:t>
            </a:r>
          </a:p>
          <a:p>
            <a:pPr marL="0" indent="0">
              <a:buNone/>
            </a:pPr>
            <a:r>
              <a:rPr lang="en-US" sz="2400" dirty="0"/>
              <a:t>Change in Para 6 – capital gains from other assets </a:t>
            </a:r>
            <a:r>
              <a:rPr lang="en-US" sz="2400" u="sng" dirty="0"/>
              <a:t>shall be taxable as per the applicable law of respective contracting states</a:t>
            </a:r>
            <a:r>
              <a:rPr lang="en-US" sz="2400" dirty="0"/>
              <a:t>. </a:t>
            </a:r>
          </a:p>
          <a:p>
            <a:pPr marL="0" indent="0">
              <a:buNone/>
            </a:pPr>
            <a:endParaRPr lang="en-US" dirty="0"/>
          </a:p>
          <a:p>
            <a:pPr marL="0" indent="0">
              <a:buNone/>
            </a:pPr>
            <a:r>
              <a:rPr lang="en-US" sz="3400" b="1" u="sng" dirty="0">
                <a:solidFill>
                  <a:srgbClr val="FF0000"/>
                </a:solidFill>
              </a:rPr>
              <a:t>Canada</a:t>
            </a:r>
          </a:p>
          <a:p>
            <a:pPr marL="0" indent="0">
              <a:buNone/>
            </a:pPr>
            <a:r>
              <a:rPr lang="en-US" sz="2400" dirty="0"/>
              <a:t>Except for paragraph 3, </a:t>
            </a:r>
            <a:r>
              <a:rPr lang="en-US" sz="2400" u="sng" dirty="0"/>
              <a:t>gains from alienation of any property may be taxed in both contracting states</a:t>
            </a:r>
            <a:r>
              <a:rPr lang="en-US" sz="2400" dirty="0"/>
              <a:t>. </a:t>
            </a:r>
          </a:p>
          <a:p>
            <a:pPr marL="0" indent="0">
              <a:buNone/>
            </a:pPr>
            <a:endParaRPr lang="en-US" dirty="0"/>
          </a:p>
          <a:p>
            <a:pPr marL="0" indent="0">
              <a:buNone/>
            </a:pPr>
            <a:r>
              <a:rPr lang="en-US" sz="3400" b="1" u="sng" dirty="0">
                <a:solidFill>
                  <a:srgbClr val="FF0000"/>
                </a:solidFill>
              </a:rPr>
              <a:t>UK</a:t>
            </a:r>
          </a:p>
          <a:p>
            <a:pPr marL="0" indent="0">
              <a:buNone/>
            </a:pPr>
            <a:r>
              <a:rPr lang="en-US" sz="2600" dirty="0"/>
              <a:t>Each Contracting State may tax capital gains in accordance with the provisions of its domestic law.</a:t>
            </a:r>
            <a:endParaRPr lang="en-IN" sz="2600" dirty="0"/>
          </a:p>
        </p:txBody>
      </p:sp>
      <p:sp>
        <p:nvSpPr>
          <p:cNvPr id="4" name="Date Placeholder 3">
            <a:extLst>
              <a:ext uri="{FF2B5EF4-FFF2-40B4-BE49-F238E27FC236}">
                <a16:creationId xmlns:a16="http://schemas.microsoft.com/office/drawing/2014/main" id="{C2AFE197-80CA-06BA-B9D9-419C555E141B}"/>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98E823F3-0BCB-37E1-45EE-49748F22F2F4}"/>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473299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9B84-884A-85AE-E0F9-13E3E969F3E4}"/>
              </a:ext>
            </a:extLst>
          </p:cNvPr>
          <p:cNvSpPr>
            <a:spLocks noGrp="1"/>
          </p:cNvSpPr>
          <p:nvPr>
            <p:ph type="title"/>
          </p:nvPr>
        </p:nvSpPr>
        <p:spPr>
          <a:xfrm>
            <a:off x="842264" y="-152400"/>
            <a:ext cx="10583672" cy="1609344"/>
          </a:xfrm>
        </p:spPr>
        <p:txBody>
          <a:bodyPr/>
          <a:lstStyle/>
          <a:p>
            <a:r>
              <a:rPr lang="en-US" sz="1800" b="1" dirty="0">
                <a:latin typeface="Arial" panose="020B0604020202020204" pitchFamily="34" charset="0"/>
                <a:ea typeface="Times New Roman" panose="02020603050405020304" pitchFamily="18" charset="0"/>
              </a:rPr>
              <a:t>Specific column ITR</a:t>
            </a:r>
            <a:r>
              <a:rPr lang="en-US" sz="1800" dirty="0">
                <a:latin typeface="Arial" panose="020B0604020202020204" pitchFamily="34" charset="0"/>
                <a:ea typeface="Times New Roman" panose="02020603050405020304" pitchFamily="18" charset="0"/>
              </a:rPr>
              <a:t> -  </a:t>
            </a:r>
            <a:r>
              <a:rPr lang="en-US" sz="1800" dirty="0">
                <a:effectLst/>
                <a:latin typeface="Arial" panose="020B0604020202020204" pitchFamily="34" charset="0"/>
                <a:ea typeface="Times New Roman" panose="02020603050405020304" pitchFamily="18" charset="0"/>
              </a:rPr>
              <a:t>Amount of LTCG included in B1 – B11 but claimed as not chargeable to tax or chargeable at special rates in India as per DTAA</a:t>
            </a:r>
            <a:endParaRPr lang="en-IN" dirty="0"/>
          </a:p>
        </p:txBody>
      </p:sp>
      <p:graphicFrame>
        <p:nvGraphicFramePr>
          <p:cNvPr id="5" name="Content Placeholder 4">
            <a:extLst>
              <a:ext uri="{FF2B5EF4-FFF2-40B4-BE49-F238E27FC236}">
                <a16:creationId xmlns:a16="http://schemas.microsoft.com/office/drawing/2014/main" id="{03A90340-72B9-28FD-4816-07CCF45739CD}"/>
              </a:ext>
            </a:extLst>
          </p:cNvPr>
          <p:cNvGraphicFramePr>
            <a:graphicFrameLocks noGrp="1"/>
          </p:cNvGraphicFramePr>
          <p:nvPr>
            <p:ph idx="1"/>
          </p:nvPr>
        </p:nvGraphicFramePr>
        <p:xfrm>
          <a:off x="3941762" y="2666682"/>
          <a:ext cx="4540251" cy="1219200"/>
        </p:xfrm>
        <a:graphic>
          <a:graphicData uri="http://schemas.openxmlformats.org/drawingml/2006/table">
            <a:tbl>
              <a:tblPr>
                <a:tableStyleId>{5C22544A-7EE6-4342-B048-85BDC9FD1C3A}</a:tableStyleId>
              </a:tblPr>
              <a:tblGrid>
                <a:gridCol w="147578">
                  <a:extLst>
                    <a:ext uri="{9D8B030D-6E8A-4147-A177-3AD203B41FA5}">
                      <a16:colId xmlns:a16="http://schemas.microsoft.com/office/drawing/2014/main" val="1526599991"/>
                    </a:ext>
                  </a:extLst>
                </a:gridCol>
                <a:gridCol w="128020">
                  <a:extLst>
                    <a:ext uri="{9D8B030D-6E8A-4147-A177-3AD203B41FA5}">
                      <a16:colId xmlns:a16="http://schemas.microsoft.com/office/drawing/2014/main" val="2636319358"/>
                    </a:ext>
                  </a:extLst>
                </a:gridCol>
                <a:gridCol w="458737">
                  <a:extLst>
                    <a:ext uri="{9D8B030D-6E8A-4147-A177-3AD203B41FA5}">
                      <a16:colId xmlns:a16="http://schemas.microsoft.com/office/drawing/2014/main" val="1000271882"/>
                    </a:ext>
                  </a:extLst>
                </a:gridCol>
                <a:gridCol w="470739">
                  <a:extLst>
                    <a:ext uri="{9D8B030D-6E8A-4147-A177-3AD203B41FA5}">
                      <a16:colId xmlns:a16="http://schemas.microsoft.com/office/drawing/2014/main" val="2440266658"/>
                    </a:ext>
                  </a:extLst>
                </a:gridCol>
                <a:gridCol w="416953">
                  <a:extLst>
                    <a:ext uri="{9D8B030D-6E8A-4147-A177-3AD203B41FA5}">
                      <a16:colId xmlns:a16="http://schemas.microsoft.com/office/drawing/2014/main" val="2529404743"/>
                    </a:ext>
                  </a:extLst>
                </a:gridCol>
                <a:gridCol w="532081">
                  <a:extLst>
                    <a:ext uri="{9D8B030D-6E8A-4147-A177-3AD203B41FA5}">
                      <a16:colId xmlns:a16="http://schemas.microsoft.com/office/drawing/2014/main" val="712227864"/>
                    </a:ext>
                  </a:extLst>
                </a:gridCol>
                <a:gridCol w="431622">
                  <a:extLst>
                    <a:ext uri="{9D8B030D-6E8A-4147-A177-3AD203B41FA5}">
                      <a16:colId xmlns:a16="http://schemas.microsoft.com/office/drawing/2014/main" val="3151346308"/>
                    </a:ext>
                  </a:extLst>
                </a:gridCol>
                <a:gridCol w="393394">
                  <a:extLst>
                    <a:ext uri="{9D8B030D-6E8A-4147-A177-3AD203B41FA5}">
                      <a16:colId xmlns:a16="http://schemas.microsoft.com/office/drawing/2014/main" val="3835371041"/>
                    </a:ext>
                  </a:extLst>
                </a:gridCol>
                <a:gridCol w="445401">
                  <a:extLst>
                    <a:ext uri="{9D8B030D-6E8A-4147-A177-3AD203B41FA5}">
                      <a16:colId xmlns:a16="http://schemas.microsoft.com/office/drawing/2014/main" val="552570851"/>
                    </a:ext>
                  </a:extLst>
                </a:gridCol>
                <a:gridCol w="422287">
                  <a:extLst>
                    <a:ext uri="{9D8B030D-6E8A-4147-A177-3AD203B41FA5}">
                      <a16:colId xmlns:a16="http://schemas.microsoft.com/office/drawing/2014/main" val="2828052823"/>
                    </a:ext>
                  </a:extLst>
                </a:gridCol>
                <a:gridCol w="693439">
                  <a:extLst>
                    <a:ext uri="{9D8B030D-6E8A-4147-A177-3AD203B41FA5}">
                      <a16:colId xmlns:a16="http://schemas.microsoft.com/office/drawing/2014/main" val="544266215"/>
                    </a:ext>
                  </a:extLst>
                </a:gridCol>
              </a:tblGrid>
              <a:tr h="155575">
                <a:tc>
                  <a:txBody>
                    <a:bodyPr/>
                    <a:lstStyle/>
                    <a:p>
                      <a:r>
                        <a:rPr lang="en-US" sz="800">
                          <a:effectLst/>
                        </a:rPr>
                        <a:t>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800">
                          <a:effectLst/>
                        </a:rPr>
                        <a:t>Sl. No.</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800">
                          <a:effectLst/>
                        </a:rPr>
                        <a:t>Amount of income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algn="ctr"/>
                      <a:r>
                        <a:rPr lang="en-US" sz="800">
                          <a:effectLst/>
                        </a:rPr>
                        <a:t>Item No. B1 to B11 above in which included</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algn="ctr"/>
                      <a:r>
                        <a:rPr lang="en-US" sz="800">
                          <a:effectLst/>
                        </a:rPr>
                        <a:t>Country name &amp; Code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algn="ctr"/>
                      <a:r>
                        <a:rPr lang="en-US" sz="800">
                          <a:effectLst/>
                        </a:rPr>
                        <a:t>Article of DTAA</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algn="ctr"/>
                      <a:r>
                        <a:rPr lang="en-US" sz="800">
                          <a:effectLst/>
                        </a:rPr>
                        <a:t>Rate as per Treaty</a:t>
                      </a:r>
                      <a:endParaRPr lang="en-IN" sz="1200">
                        <a:effectLst/>
                      </a:endParaRPr>
                    </a:p>
                    <a:p>
                      <a:pPr algn="ctr"/>
                      <a:r>
                        <a:rPr lang="en-US" sz="800">
                          <a:effectLst/>
                        </a:rPr>
                        <a:t>(Enter NIL, if not chargeable)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algn="ctr"/>
                      <a:r>
                        <a:rPr lang="en-US" sz="800">
                          <a:effectLst/>
                        </a:rPr>
                        <a:t>Whether TRC obtained</a:t>
                      </a:r>
                      <a:endParaRPr lang="en-IN" sz="1200">
                        <a:effectLst/>
                      </a:endParaRPr>
                    </a:p>
                    <a:p>
                      <a:pPr algn="ctr"/>
                      <a:r>
                        <a:rPr lang="en-US" sz="800">
                          <a:effectLst/>
                        </a:rPr>
                        <a:t>(Y/N)</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algn="ctr"/>
                      <a:r>
                        <a:rPr lang="en-US" sz="800">
                          <a:effectLst/>
                        </a:rPr>
                        <a:t>Section of I.T. Act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algn="ctr"/>
                      <a:r>
                        <a:rPr lang="en-US" sz="800">
                          <a:effectLst/>
                        </a:rPr>
                        <a:t>Rate as per I.T. Act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algn="ctr"/>
                      <a:r>
                        <a:rPr lang="en-US" sz="800">
                          <a:effectLst/>
                        </a:rPr>
                        <a:t>Applicable rate [lower of (6) or (9)]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724850639"/>
                  </a:ext>
                </a:extLst>
              </a:tr>
              <a:tr h="155575">
                <a:tc>
                  <a:txBody>
                    <a:bodyPr/>
                    <a:lstStyle/>
                    <a:p>
                      <a:r>
                        <a:rPr lang="en-US" sz="800">
                          <a:effectLst/>
                        </a:rPr>
                        <a:t>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r>
                        <a:rPr lang="en-US" sz="800">
                          <a:effectLst/>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r>
                        <a:rPr lang="en-US" sz="800">
                          <a:effectLst/>
                        </a:rPr>
                        <a:t>(2)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tc>
                <a:tc>
                  <a:txBody>
                    <a:bodyPr/>
                    <a:lstStyle/>
                    <a:p>
                      <a:pPr algn="ctr"/>
                      <a:r>
                        <a:rPr lang="en-US" sz="800">
                          <a:effectLst/>
                        </a:rPr>
                        <a:t>(3)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tc>
                <a:tc>
                  <a:txBody>
                    <a:bodyPr/>
                    <a:lstStyle/>
                    <a:p>
                      <a:pPr algn="ctr"/>
                      <a:r>
                        <a:rPr lang="en-US" sz="800">
                          <a:effectLst/>
                        </a:rPr>
                        <a:t>(4)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tc>
                <a:tc>
                  <a:txBody>
                    <a:bodyPr/>
                    <a:lstStyle/>
                    <a:p>
                      <a:pPr algn="ctr"/>
                      <a:r>
                        <a:rPr lang="en-US" sz="800">
                          <a:effectLst/>
                        </a:rPr>
                        <a: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tc>
                <a:tc>
                  <a:txBody>
                    <a:bodyPr/>
                    <a:lstStyle/>
                    <a:p>
                      <a:pPr algn="ctr"/>
                      <a:r>
                        <a:rPr lang="en-US" sz="800">
                          <a:effectLst/>
                        </a:rPr>
                        <a:t>(6)</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tc>
                <a:tc>
                  <a:txBody>
                    <a:bodyPr/>
                    <a:lstStyle/>
                    <a:p>
                      <a:pPr algn="ctr"/>
                      <a:r>
                        <a:rPr lang="en-US" sz="800">
                          <a:effectLst/>
                        </a:rPr>
                        <a:t>(7)</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tc>
                <a:tc>
                  <a:txBody>
                    <a:bodyPr/>
                    <a:lstStyle/>
                    <a:p>
                      <a:pPr algn="ctr"/>
                      <a:r>
                        <a:rPr lang="en-US" sz="800">
                          <a:effectLst/>
                        </a:rPr>
                        <a:t>(8)</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tc>
                <a:tc>
                  <a:txBody>
                    <a:bodyPr/>
                    <a:lstStyle/>
                    <a:p>
                      <a:pPr algn="ctr"/>
                      <a:r>
                        <a:rPr lang="en-US" sz="800">
                          <a:effectLst/>
                        </a:rPr>
                        <a:t>(9)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tc>
                <a:tc>
                  <a:txBody>
                    <a:bodyPr/>
                    <a:lstStyle/>
                    <a:p>
                      <a:pPr algn="ctr"/>
                      <a:r>
                        <a:rPr lang="en-US" sz="800" dirty="0">
                          <a:effectLst/>
                        </a:rPr>
                        <a:t>(10)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958210898"/>
                  </a:ext>
                </a:extLst>
              </a:tr>
            </a:tbl>
          </a:graphicData>
        </a:graphic>
      </p:graphicFrame>
      <p:pic>
        <p:nvPicPr>
          <p:cNvPr id="7" name="Picture 6">
            <a:extLst>
              <a:ext uri="{FF2B5EF4-FFF2-40B4-BE49-F238E27FC236}">
                <a16:creationId xmlns:a16="http://schemas.microsoft.com/office/drawing/2014/main" id="{FAC6439D-026F-0BFA-2421-2FE0CF3705DD}"/>
              </a:ext>
            </a:extLst>
          </p:cNvPr>
          <p:cNvPicPr>
            <a:picLocks noChangeAspect="1"/>
          </p:cNvPicPr>
          <p:nvPr/>
        </p:nvPicPr>
        <p:blipFill>
          <a:blip r:embed="rId2"/>
          <a:stretch>
            <a:fillRect/>
          </a:stretch>
        </p:blipFill>
        <p:spPr>
          <a:xfrm>
            <a:off x="609600" y="2203362"/>
            <a:ext cx="10972800" cy="4115077"/>
          </a:xfrm>
          <a:prstGeom prst="rect">
            <a:avLst/>
          </a:prstGeom>
        </p:spPr>
      </p:pic>
      <p:sp>
        <p:nvSpPr>
          <p:cNvPr id="4" name="Date Placeholder 3">
            <a:extLst>
              <a:ext uri="{FF2B5EF4-FFF2-40B4-BE49-F238E27FC236}">
                <a16:creationId xmlns:a16="http://schemas.microsoft.com/office/drawing/2014/main" id="{E0F1FD7D-BECE-0311-DEE8-FBBEC373C260}"/>
              </a:ext>
            </a:extLst>
          </p:cNvPr>
          <p:cNvSpPr>
            <a:spLocks noGrp="1"/>
          </p:cNvSpPr>
          <p:nvPr>
            <p:ph type="dt" sz="half" idx="10"/>
          </p:nvPr>
        </p:nvSpPr>
        <p:spPr/>
        <p:txBody>
          <a:bodyPr/>
          <a:lstStyle/>
          <a:p>
            <a:r>
              <a:rPr lang="en-US"/>
              <a:t>07th October 2024</a:t>
            </a:r>
          </a:p>
        </p:txBody>
      </p:sp>
      <p:graphicFrame>
        <p:nvGraphicFramePr>
          <p:cNvPr id="6" name="Table 5">
            <a:extLst>
              <a:ext uri="{FF2B5EF4-FFF2-40B4-BE49-F238E27FC236}">
                <a16:creationId xmlns:a16="http://schemas.microsoft.com/office/drawing/2014/main" id="{893C4A7A-A192-F37F-3880-48EF7BCE6F43}"/>
              </a:ext>
            </a:extLst>
          </p:cNvPr>
          <p:cNvGraphicFramePr>
            <a:graphicFrameLocks noGrp="1"/>
          </p:cNvGraphicFramePr>
          <p:nvPr>
            <p:extLst>
              <p:ext uri="{D42A27DB-BD31-4B8C-83A1-F6EECF244321}">
                <p14:modId xmlns:p14="http://schemas.microsoft.com/office/powerpoint/2010/main" val="926170811"/>
              </p:ext>
            </p:extLst>
          </p:nvPr>
        </p:nvGraphicFramePr>
        <p:xfrm>
          <a:off x="611187" y="904056"/>
          <a:ext cx="11201400" cy="1164226"/>
        </p:xfrm>
        <a:graphic>
          <a:graphicData uri="http://schemas.openxmlformats.org/drawingml/2006/table">
            <a:tbl>
              <a:tblPr>
                <a:tableStyleId>{5C22544A-7EE6-4342-B048-85BDC9FD1C3A}</a:tableStyleId>
              </a:tblPr>
              <a:tblGrid>
                <a:gridCol w="364094">
                  <a:extLst>
                    <a:ext uri="{9D8B030D-6E8A-4147-A177-3AD203B41FA5}">
                      <a16:colId xmlns:a16="http://schemas.microsoft.com/office/drawing/2014/main" val="3542114622"/>
                    </a:ext>
                  </a:extLst>
                </a:gridCol>
                <a:gridCol w="315842">
                  <a:extLst>
                    <a:ext uri="{9D8B030D-6E8A-4147-A177-3AD203B41FA5}">
                      <a16:colId xmlns:a16="http://schemas.microsoft.com/office/drawing/2014/main" val="691223897"/>
                    </a:ext>
                  </a:extLst>
                </a:gridCol>
                <a:gridCol w="1131765">
                  <a:extLst>
                    <a:ext uri="{9D8B030D-6E8A-4147-A177-3AD203B41FA5}">
                      <a16:colId xmlns:a16="http://schemas.microsoft.com/office/drawing/2014/main" val="552268358"/>
                    </a:ext>
                  </a:extLst>
                </a:gridCol>
                <a:gridCol w="1161376">
                  <a:extLst>
                    <a:ext uri="{9D8B030D-6E8A-4147-A177-3AD203B41FA5}">
                      <a16:colId xmlns:a16="http://schemas.microsoft.com/office/drawing/2014/main" val="3031819566"/>
                    </a:ext>
                  </a:extLst>
                </a:gridCol>
                <a:gridCol w="1028679">
                  <a:extLst>
                    <a:ext uri="{9D8B030D-6E8A-4147-A177-3AD203B41FA5}">
                      <a16:colId xmlns:a16="http://schemas.microsoft.com/office/drawing/2014/main" val="3878764600"/>
                    </a:ext>
                  </a:extLst>
                </a:gridCol>
                <a:gridCol w="1312714">
                  <a:extLst>
                    <a:ext uri="{9D8B030D-6E8A-4147-A177-3AD203B41FA5}">
                      <a16:colId xmlns:a16="http://schemas.microsoft.com/office/drawing/2014/main" val="3658233158"/>
                    </a:ext>
                  </a:extLst>
                </a:gridCol>
                <a:gridCol w="1064868">
                  <a:extLst>
                    <a:ext uri="{9D8B030D-6E8A-4147-A177-3AD203B41FA5}">
                      <a16:colId xmlns:a16="http://schemas.microsoft.com/office/drawing/2014/main" val="1967855262"/>
                    </a:ext>
                  </a:extLst>
                </a:gridCol>
                <a:gridCol w="970555">
                  <a:extLst>
                    <a:ext uri="{9D8B030D-6E8A-4147-A177-3AD203B41FA5}">
                      <a16:colId xmlns:a16="http://schemas.microsoft.com/office/drawing/2014/main" val="941382221"/>
                    </a:ext>
                  </a:extLst>
                </a:gridCol>
                <a:gridCol w="1098863">
                  <a:extLst>
                    <a:ext uri="{9D8B030D-6E8A-4147-A177-3AD203B41FA5}">
                      <a16:colId xmlns:a16="http://schemas.microsoft.com/office/drawing/2014/main" val="2329768427"/>
                    </a:ext>
                  </a:extLst>
                </a:gridCol>
                <a:gridCol w="1041838">
                  <a:extLst>
                    <a:ext uri="{9D8B030D-6E8A-4147-A177-3AD203B41FA5}">
                      <a16:colId xmlns:a16="http://schemas.microsoft.com/office/drawing/2014/main" val="4291427472"/>
                    </a:ext>
                  </a:extLst>
                </a:gridCol>
                <a:gridCol w="1710806">
                  <a:extLst>
                    <a:ext uri="{9D8B030D-6E8A-4147-A177-3AD203B41FA5}">
                      <a16:colId xmlns:a16="http://schemas.microsoft.com/office/drawing/2014/main" val="2475803736"/>
                    </a:ext>
                  </a:extLst>
                </a:gridCol>
              </a:tblGrid>
              <a:tr h="816339">
                <a:tc>
                  <a:txBody>
                    <a:bodyPr/>
                    <a:lstStyle/>
                    <a:p>
                      <a:pPr>
                        <a:lnSpc>
                          <a:spcPct val="107000"/>
                        </a:lnSpc>
                      </a:pPr>
                      <a:r>
                        <a:rPr lang="en-US" sz="1200" b="1">
                          <a:effectLst/>
                        </a:rPr>
                        <a:t> </a:t>
                      </a:r>
                      <a:endParaRPr lang="en-IN" sz="1200" b="1">
                        <a:effectLst/>
                        <a:latin typeface="Times New Roman" panose="02020603050405020304" pitchFamily="18" charset="0"/>
                        <a:ea typeface="Times New Roman" panose="02020603050405020304" pitchFamily="18" charset="0"/>
                      </a:endParaRPr>
                    </a:p>
                  </a:txBody>
                  <a:tcPr marL="0" marR="0" marT="0" marB="0" anchor="ctr"/>
                </a:tc>
                <a:tc>
                  <a:txBody>
                    <a:bodyPr/>
                    <a:lstStyle/>
                    <a:p>
                      <a:pPr>
                        <a:lnSpc>
                          <a:spcPct val="107000"/>
                        </a:lnSpc>
                      </a:pPr>
                      <a:r>
                        <a:rPr lang="en-US" sz="1200" b="1">
                          <a:effectLst/>
                        </a:rPr>
                        <a:t>Sl. No.</a:t>
                      </a:r>
                      <a:endParaRPr lang="en-IN" sz="1200" b="1">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07000"/>
                        </a:lnSpc>
                      </a:pPr>
                      <a:r>
                        <a:rPr lang="en-US" sz="1200" b="1">
                          <a:effectLst/>
                        </a:rPr>
                        <a:t>Amount of income</a:t>
                      </a:r>
                      <a:endParaRPr lang="en-IN" sz="1200" b="1">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algn="ctr">
                        <a:lnSpc>
                          <a:spcPct val="107000"/>
                        </a:lnSpc>
                      </a:pPr>
                      <a:r>
                        <a:rPr lang="en-US" sz="1200" b="1">
                          <a:effectLst/>
                        </a:rPr>
                        <a:t>Item No. B1 to B11 above in which included</a:t>
                      </a:r>
                      <a:endParaRPr lang="en-IN" sz="1200" b="1">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algn="ctr">
                        <a:lnSpc>
                          <a:spcPct val="107000"/>
                        </a:lnSpc>
                      </a:pPr>
                      <a:r>
                        <a:rPr lang="en-US" sz="1200" b="1">
                          <a:effectLst/>
                        </a:rPr>
                        <a:t>Country name &amp; Code</a:t>
                      </a:r>
                      <a:endParaRPr lang="en-IN" sz="1200" b="1">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algn="ctr">
                        <a:lnSpc>
                          <a:spcPct val="107000"/>
                        </a:lnSpc>
                      </a:pPr>
                      <a:r>
                        <a:rPr lang="en-US" sz="1200" b="1">
                          <a:effectLst/>
                        </a:rPr>
                        <a:t>Article of DTAA</a:t>
                      </a:r>
                      <a:endParaRPr lang="en-IN" sz="1200" b="1">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algn="ctr">
                        <a:lnSpc>
                          <a:spcPct val="107000"/>
                        </a:lnSpc>
                      </a:pPr>
                      <a:r>
                        <a:rPr lang="en-US" sz="1200" b="1">
                          <a:effectLst/>
                        </a:rPr>
                        <a:t>Rate as per Treaty</a:t>
                      </a:r>
                      <a:endParaRPr lang="en-IN" sz="1200" b="1">
                        <a:effectLst/>
                      </a:endParaRPr>
                    </a:p>
                    <a:p>
                      <a:pPr algn="ctr">
                        <a:lnSpc>
                          <a:spcPct val="107000"/>
                        </a:lnSpc>
                      </a:pPr>
                      <a:r>
                        <a:rPr lang="en-US" sz="1200" b="1">
                          <a:effectLst/>
                        </a:rPr>
                        <a:t>(Enter NIL, if not chargeable)</a:t>
                      </a:r>
                      <a:endParaRPr lang="en-IN" sz="1200" b="1">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algn="ctr">
                        <a:lnSpc>
                          <a:spcPct val="107000"/>
                        </a:lnSpc>
                      </a:pPr>
                      <a:r>
                        <a:rPr lang="en-US" sz="1200" b="1">
                          <a:effectLst/>
                        </a:rPr>
                        <a:t>Whether TRC obtained</a:t>
                      </a:r>
                      <a:endParaRPr lang="en-IN" sz="1200" b="1">
                        <a:effectLst/>
                      </a:endParaRPr>
                    </a:p>
                    <a:p>
                      <a:pPr algn="ctr">
                        <a:lnSpc>
                          <a:spcPct val="107000"/>
                        </a:lnSpc>
                      </a:pPr>
                      <a:r>
                        <a:rPr lang="en-US" sz="1200" b="1">
                          <a:effectLst/>
                        </a:rPr>
                        <a:t>(Y/N)</a:t>
                      </a:r>
                      <a:endParaRPr lang="en-IN" sz="1200" b="1">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algn="ctr">
                        <a:lnSpc>
                          <a:spcPct val="107000"/>
                        </a:lnSpc>
                      </a:pPr>
                      <a:r>
                        <a:rPr lang="en-US" sz="1200" b="1">
                          <a:effectLst/>
                        </a:rPr>
                        <a:t>Section of I.T. Act</a:t>
                      </a:r>
                      <a:endParaRPr lang="en-IN" sz="1200" b="1">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algn="ctr">
                        <a:lnSpc>
                          <a:spcPct val="107000"/>
                        </a:lnSpc>
                      </a:pPr>
                      <a:r>
                        <a:rPr lang="en-US" sz="1200" b="1">
                          <a:effectLst/>
                        </a:rPr>
                        <a:t>Rate as per I.T. Act</a:t>
                      </a:r>
                      <a:endParaRPr lang="en-IN" sz="1200" b="1">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algn="ctr">
                        <a:lnSpc>
                          <a:spcPct val="107000"/>
                        </a:lnSpc>
                      </a:pPr>
                      <a:r>
                        <a:rPr lang="en-US" sz="1200" b="1">
                          <a:effectLst/>
                        </a:rPr>
                        <a:t>Applicable rate [lower of (6) or (9)]</a:t>
                      </a:r>
                      <a:endParaRPr lang="en-IN" sz="1200" b="1">
                        <a:effectLst/>
                        <a:latin typeface="Times New Roman" panose="02020603050405020304" pitchFamily="18" charset="0"/>
                        <a:ea typeface="Times New Roman" panose="02020603050405020304" pitchFamily="18" charset="0"/>
                      </a:endParaRPr>
                    </a:p>
                  </a:txBody>
                  <a:tcPr marL="27305" marR="27305" marT="0" marB="0" anchor="ctr"/>
                </a:tc>
                <a:extLst>
                  <a:ext uri="{0D108BD9-81ED-4DB2-BD59-A6C34878D82A}">
                    <a16:rowId xmlns:a16="http://schemas.microsoft.com/office/drawing/2014/main" val="3802693317"/>
                  </a:ext>
                </a:extLst>
              </a:tr>
              <a:tr h="198899">
                <a:tc>
                  <a:txBody>
                    <a:bodyPr/>
                    <a:lstStyle/>
                    <a:p>
                      <a:pPr>
                        <a:lnSpc>
                          <a:spcPct val="107000"/>
                        </a:lnSpc>
                      </a:pPr>
                      <a:r>
                        <a:rPr lang="en-US" sz="1200" b="1">
                          <a:effectLst/>
                        </a:rPr>
                        <a:t> </a:t>
                      </a:r>
                      <a:endParaRPr lang="en-IN" sz="1200" b="1">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07000"/>
                        </a:lnSpc>
                      </a:pPr>
                      <a:r>
                        <a:rPr lang="en-US" sz="1200" b="1">
                          <a:effectLst/>
                        </a:rPr>
                        <a:t>(1)</a:t>
                      </a:r>
                      <a:endParaRPr lang="en-IN" sz="1200" b="1">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07000"/>
                        </a:lnSpc>
                      </a:pPr>
                      <a:r>
                        <a:rPr lang="en-US" sz="1200" b="1">
                          <a:effectLst/>
                        </a:rPr>
                        <a:t>(2)</a:t>
                      </a:r>
                      <a:endParaRPr lang="en-IN" sz="1200" b="1">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a:lnSpc>
                          <a:spcPct val="107000"/>
                        </a:lnSpc>
                      </a:pPr>
                      <a:r>
                        <a:rPr lang="en-US" sz="1200" b="1">
                          <a:effectLst/>
                        </a:rPr>
                        <a:t>(3)</a:t>
                      </a:r>
                      <a:endParaRPr lang="en-IN" sz="1200" b="1">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a:lnSpc>
                          <a:spcPct val="107000"/>
                        </a:lnSpc>
                      </a:pPr>
                      <a:r>
                        <a:rPr lang="en-US" sz="1200" b="1">
                          <a:effectLst/>
                        </a:rPr>
                        <a:t>(4)</a:t>
                      </a:r>
                      <a:endParaRPr lang="en-IN" sz="1200" b="1">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a:lnSpc>
                          <a:spcPct val="107000"/>
                        </a:lnSpc>
                      </a:pPr>
                      <a:r>
                        <a:rPr lang="en-US" sz="1200" b="1">
                          <a:effectLst/>
                        </a:rPr>
                        <a:t>(5)</a:t>
                      </a:r>
                      <a:endParaRPr lang="en-IN" sz="1200" b="1">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a:lnSpc>
                          <a:spcPct val="107000"/>
                        </a:lnSpc>
                      </a:pPr>
                      <a:r>
                        <a:rPr lang="en-US" sz="1200" b="1">
                          <a:effectLst/>
                        </a:rPr>
                        <a:t>(6)</a:t>
                      </a:r>
                      <a:endParaRPr lang="en-IN" sz="1200" b="1">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a:lnSpc>
                          <a:spcPct val="107000"/>
                        </a:lnSpc>
                      </a:pPr>
                      <a:r>
                        <a:rPr lang="en-US" sz="1200" b="1">
                          <a:effectLst/>
                        </a:rPr>
                        <a:t>(7)</a:t>
                      </a:r>
                      <a:endParaRPr lang="en-IN" sz="1200" b="1">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a:lnSpc>
                          <a:spcPct val="107000"/>
                        </a:lnSpc>
                      </a:pPr>
                      <a:r>
                        <a:rPr lang="en-US" sz="1200" b="1">
                          <a:effectLst/>
                        </a:rPr>
                        <a:t>(8)</a:t>
                      </a:r>
                      <a:endParaRPr lang="en-IN" sz="1200" b="1">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a:lnSpc>
                          <a:spcPct val="107000"/>
                        </a:lnSpc>
                      </a:pPr>
                      <a:r>
                        <a:rPr lang="en-US" sz="1200" b="1">
                          <a:effectLst/>
                        </a:rPr>
                        <a:t>(9)</a:t>
                      </a:r>
                      <a:endParaRPr lang="en-IN" sz="1200" b="1">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a:lnSpc>
                          <a:spcPct val="107000"/>
                        </a:lnSpc>
                      </a:pPr>
                      <a:r>
                        <a:rPr lang="en-US" sz="1200" b="1" dirty="0">
                          <a:effectLst/>
                        </a:rPr>
                        <a:t>(10)</a:t>
                      </a:r>
                      <a:endParaRPr lang="en-IN" sz="1200" b="1" dirty="0">
                        <a:effectLst/>
                        <a:latin typeface="Times New Roman" panose="02020603050405020304" pitchFamily="18" charset="0"/>
                        <a:ea typeface="Times New Roman" panose="02020603050405020304" pitchFamily="18" charset="0"/>
                      </a:endParaRPr>
                    </a:p>
                  </a:txBody>
                  <a:tcPr marL="27305" marR="27305" marT="0" marB="0" anchor="ctr"/>
                </a:tc>
                <a:extLst>
                  <a:ext uri="{0D108BD9-81ED-4DB2-BD59-A6C34878D82A}">
                    <a16:rowId xmlns:a16="http://schemas.microsoft.com/office/drawing/2014/main" val="3989253981"/>
                  </a:ext>
                </a:extLst>
              </a:tr>
            </a:tbl>
          </a:graphicData>
        </a:graphic>
      </p:graphicFrame>
      <p:sp>
        <p:nvSpPr>
          <p:cNvPr id="8" name="Footer Placeholder 7">
            <a:extLst>
              <a:ext uri="{FF2B5EF4-FFF2-40B4-BE49-F238E27FC236}">
                <a16:creationId xmlns:a16="http://schemas.microsoft.com/office/drawing/2014/main" id="{80D900AE-9E2F-1DF7-7F7E-87A267B8FDA8}"/>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41391705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287000" cy="1219200"/>
          </a:xfrm>
        </p:spPr>
        <p:txBody>
          <a:bodyPr>
            <a:normAutofit/>
          </a:bodyPr>
          <a:lstStyle/>
          <a:p>
            <a:r>
              <a:rPr lang="en-US" sz="4000" dirty="0"/>
              <a:t>Whether mutual funds can be considered as shares?</a:t>
            </a:r>
            <a:endParaRPr lang="en-IN" sz="4000" dirty="0"/>
          </a:p>
        </p:txBody>
      </p:sp>
      <p:sp>
        <p:nvSpPr>
          <p:cNvPr id="3" name="Content Placeholder 2"/>
          <p:cNvSpPr>
            <a:spLocks noGrp="1"/>
          </p:cNvSpPr>
          <p:nvPr>
            <p:ph idx="1"/>
          </p:nvPr>
        </p:nvSpPr>
        <p:spPr>
          <a:xfrm>
            <a:off x="1069848" y="1447800"/>
            <a:ext cx="10058400" cy="4953000"/>
          </a:xfrm>
        </p:spPr>
        <p:txBody>
          <a:bodyPr>
            <a:normAutofit/>
          </a:bodyPr>
          <a:lstStyle/>
          <a:p>
            <a:pPr marL="0" indent="0">
              <a:buNone/>
            </a:pPr>
            <a:endParaRPr lang="en-US" dirty="0">
              <a:solidFill>
                <a:srgbClr val="212529"/>
              </a:solidFill>
              <a:latin typeface="Times New Roman" panose="02020603050405020304" pitchFamily="18" charset="0"/>
            </a:endParaRPr>
          </a:p>
          <a:p>
            <a:r>
              <a:rPr lang="en-US" dirty="0">
                <a:solidFill>
                  <a:srgbClr val="FF0000"/>
                </a:solidFill>
              </a:rPr>
              <a:t>NO, </a:t>
            </a:r>
            <a:r>
              <a:rPr lang="en-US" dirty="0"/>
              <a:t>as they are separate asset class by itself.</a:t>
            </a:r>
          </a:p>
          <a:p>
            <a:pPr marL="0" indent="0">
              <a:buNone/>
            </a:pPr>
            <a:endParaRPr lang="en-US" dirty="0"/>
          </a:p>
          <a:p>
            <a:r>
              <a:rPr lang="en-US" dirty="0"/>
              <a:t>This view has been upheld by</a:t>
            </a:r>
          </a:p>
          <a:p>
            <a:pPr marL="457200" indent="-457200">
              <a:buAutoNum type="alphaLcParenR"/>
            </a:pPr>
            <a:r>
              <a:rPr lang="en-IN" b="1" i="0" dirty="0">
                <a:solidFill>
                  <a:srgbClr val="FF0000"/>
                </a:solidFill>
                <a:effectLst/>
                <a:latin typeface="Arial" panose="020B0604020202020204" pitchFamily="34" charset="0"/>
              </a:rPr>
              <a:t>Cochin ITAT</a:t>
            </a:r>
            <a:r>
              <a:rPr lang="en-IN" b="1" i="0" dirty="0">
                <a:solidFill>
                  <a:srgbClr val="212529"/>
                </a:solidFill>
                <a:effectLst/>
                <a:latin typeface="Arial" panose="020B0604020202020204" pitchFamily="34" charset="0"/>
              </a:rPr>
              <a:t> - K.E. Faizal </a:t>
            </a:r>
            <a:r>
              <a:rPr lang="en-IN" b="1" i="0" dirty="0">
                <a:solidFill>
                  <a:srgbClr val="FF0000"/>
                </a:solidFill>
                <a:effectLst/>
                <a:latin typeface="Arial" panose="020B0604020202020204" pitchFamily="34" charset="0"/>
              </a:rPr>
              <a:t>(ITA No. 423 of 2018) - 108 taxmann.com 545 – AY 2012-</a:t>
            </a:r>
            <a:r>
              <a:rPr lang="en-IN" b="1" dirty="0">
                <a:solidFill>
                  <a:srgbClr val="FF0000"/>
                </a:solidFill>
                <a:latin typeface="Arial" panose="020B0604020202020204" pitchFamily="34" charset="0"/>
              </a:rPr>
              <a:t>13</a:t>
            </a:r>
            <a:r>
              <a:rPr lang="en-IN" b="1" i="0" dirty="0">
                <a:solidFill>
                  <a:srgbClr val="FF0000"/>
                </a:solidFill>
                <a:effectLst/>
                <a:latin typeface="Arial" panose="020B0604020202020204" pitchFamily="34" charset="0"/>
              </a:rPr>
              <a:t> - </a:t>
            </a:r>
            <a:r>
              <a:rPr lang="en-IN" b="1" i="0" dirty="0">
                <a:effectLst/>
                <a:latin typeface="Arial" panose="020B0604020202020204" pitchFamily="34" charset="0"/>
              </a:rPr>
              <a:t>08</a:t>
            </a:r>
            <a:r>
              <a:rPr lang="en-IN" b="1" i="0" baseline="30000" dirty="0">
                <a:effectLst/>
                <a:latin typeface="Arial" panose="020B0604020202020204" pitchFamily="34" charset="0"/>
              </a:rPr>
              <a:t>th</a:t>
            </a:r>
            <a:r>
              <a:rPr lang="en-IN" b="1" i="0" dirty="0">
                <a:effectLst/>
                <a:latin typeface="Arial" panose="020B0604020202020204" pitchFamily="34" charset="0"/>
              </a:rPr>
              <a:t> July 2019</a:t>
            </a:r>
          </a:p>
          <a:p>
            <a:pPr marL="457200" indent="-457200">
              <a:buAutoNum type="alphaLcParenR"/>
            </a:pPr>
            <a:r>
              <a:rPr lang="en-IN" b="1" i="0" dirty="0">
                <a:solidFill>
                  <a:srgbClr val="FF0000"/>
                </a:solidFill>
                <a:effectLst/>
                <a:latin typeface="Arial" panose="020B0604020202020204" pitchFamily="34" charset="0"/>
              </a:rPr>
              <a:t>Mumbai ITAT</a:t>
            </a:r>
            <a:r>
              <a:rPr lang="en-IN" b="1" i="0" dirty="0">
                <a:solidFill>
                  <a:srgbClr val="212529"/>
                </a:solidFill>
                <a:effectLst/>
                <a:latin typeface="Arial" panose="020B0604020202020204" pitchFamily="34" charset="0"/>
              </a:rPr>
              <a:t> - Satish </a:t>
            </a:r>
            <a:r>
              <a:rPr lang="en-IN" b="1" i="0" dirty="0" err="1">
                <a:solidFill>
                  <a:srgbClr val="212529"/>
                </a:solidFill>
                <a:effectLst/>
                <a:latin typeface="Arial" panose="020B0604020202020204" pitchFamily="34" charset="0"/>
              </a:rPr>
              <a:t>Beharilal</a:t>
            </a:r>
            <a:r>
              <a:rPr lang="en-IN" b="1" i="0" dirty="0">
                <a:solidFill>
                  <a:srgbClr val="212529"/>
                </a:solidFill>
                <a:effectLst/>
                <a:latin typeface="Arial" panose="020B0604020202020204" pitchFamily="34" charset="0"/>
              </a:rPr>
              <a:t> Raheja </a:t>
            </a:r>
            <a:r>
              <a:rPr lang="en-IN" b="1" dirty="0">
                <a:solidFill>
                  <a:srgbClr val="FF0000"/>
                </a:solidFill>
                <a:latin typeface="Arial" panose="020B0604020202020204" pitchFamily="34" charset="0"/>
              </a:rPr>
              <a:t>(ITA No. 4627 of 2009) - </a:t>
            </a:r>
            <a:r>
              <a:rPr lang="en-IN" b="1" i="0" dirty="0">
                <a:solidFill>
                  <a:srgbClr val="FF0000"/>
                </a:solidFill>
                <a:effectLst/>
                <a:latin typeface="Arial" panose="020B0604020202020204" pitchFamily="34" charset="0"/>
              </a:rPr>
              <a:t>37 taxmann.com 296</a:t>
            </a:r>
            <a:r>
              <a:rPr lang="en-IN" b="1" i="0" dirty="0">
                <a:solidFill>
                  <a:srgbClr val="212529"/>
                </a:solidFill>
                <a:effectLst/>
                <a:latin typeface="Arial" panose="020B0604020202020204" pitchFamily="34" charset="0"/>
              </a:rPr>
              <a:t> – 12</a:t>
            </a:r>
            <a:r>
              <a:rPr lang="en-IN" b="1" i="0" baseline="30000" dirty="0">
                <a:solidFill>
                  <a:srgbClr val="212529"/>
                </a:solidFill>
                <a:effectLst/>
                <a:latin typeface="Arial" panose="020B0604020202020204" pitchFamily="34" charset="0"/>
              </a:rPr>
              <a:t>th</a:t>
            </a:r>
            <a:r>
              <a:rPr lang="en-IN" b="1" i="0" dirty="0">
                <a:solidFill>
                  <a:srgbClr val="212529"/>
                </a:solidFill>
                <a:effectLst/>
                <a:latin typeface="Arial" panose="020B0604020202020204" pitchFamily="34" charset="0"/>
              </a:rPr>
              <a:t> August 2013</a:t>
            </a:r>
            <a:r>
              <a:rPr lang="en-IN" b="1" dirty="0">
                <a:solidFill>
                  <a:srgbClr val="212529"/>
                </a:solidFill>
                <a:latin typeface="Arial" panose="020B0604020202020204" pitchFamily="34" charset="0"/>
              </a:rPr>
              <a:t> </a:t>
            </a:r>
            <a:endParaRPr lang="en-IN" b="1" i="0" dirty="0">
              <a:effectLst/>
              <a:latin typeface="Arial" panose="020B0604020202020204" pitchFamily="34" charset="0"/>
            </a:endParaRPr>
          </a:p>
          <a:p>
            <a:pPr marL="457200" indent="-457200">
              <a:buAutoNum type="alphaLcParenR"/>
            </a:pPr>
            <a:endParaRPr lang="en-IN" b="1" i="0" dirty="0">
              <a:effectLst/>
              <a:latin typeface="Arial" panose="020B0604020202020204" pitchFamily="34" charset="0"/>
            </a:endParaRPr>
          </a:p>
          <a:p>
            <a:pPr marL="457200" indent="-457200">
              <a:buAutoNum type="alphaLcParenR"/>
            </a:pPr>
            <a:endParaRPr lang="en-US" dirty="0">
              <a:solidFill>
                <a:srgbClr val="FF0000"/>
              </a:solidFill>
            </a:endParaRPr>
          </a:p>
        </p:txBody>
      </p:sp>
      <p:sp>
        <p:nvSpPr>
          <p:cNvPr id="4" name="Date Placeholder 3">
            <a:extLst>
              <a:ext uri="{FF2B5EF4-FFF2-40B4-BE49-F238E27FC236}">
                <a16:creationId xmlns:a16="http://schemas.microsoft.com/office/drawing/2014/main" id="{952BB1FA-1DBD-8005-F856-AC7C239E211C}"/>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272D5643-43CD-FABC-3087-06E36FA48B8B}"/>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460496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1609344"/>
          </a:xfrm>
        </p:spPr>
        <p:txBody>
          <a:bodyPr/>
          <a:lstStyle/>
          <a:p>
            <a:pPr algn="ctr"/>
            <a:r>
              <a:rPr lang="en-US" dirty="0"/>
              <a:t>Income fr0m other sources</a:t>
            </a:r>
            <a:endParaRPr lang="en-IN" dirty="0"/>
          </a:p>
        </p:txBody>
      </p:sp>
      <p:sp>
        <p:nvSpPr>
          <p:cNvPr id="3" name="Content Placeholder 2"/>
          <p:cNvSpPr>
            <a:spLocks noGrp="1"/>
          </p:cNvSpPr>
          <p:nvPr>
            <p:ph idx="1"/>
          </p:nvPr>
        </p:nvSpPr>
        <p:spPr>
          <a:xfrm>
            <a:off x="990600" y="2667000"/>
            <a:ext cx="9982200" cy="2743200"/>
          </a:xfrm>
        </p:spPr>
        <p:txBody>
          <a:bodyPr>
            <a:normAutofit lnSpcReduction="10000"/>
          </a:bodyPr>
          <a:lstStyle/>
          <a:p>
            <a:pPr marL="0" indent="0">
              <a:buNone/>
            </a:pPr>
            <a:r>
              <a:rPr lang="en-US" sz="2600" dirty="0"/>
              <a:t>Income of every kind which is not to be excluded from the total income under this Act shall be chargeable to income-tax under the head "Income from other sources", if it is not chargeable to income-tax under any of the other heads</a:t>
            </a:r>
          </a:p>
          <a:p>
            <a:pPr marL="0" indent="0">
              <a:buNone/>
            </a:pPr>
            <a:endParaRPr lang="en-US" sz="2600" dirty="0"/>
          </a:p>
          <a:p>
            <a:pPr marL="0" indent="0">
              <a:buNone/>
            </a:pPr>
            <a:r>
              <a:rPr lang="en-US" sz="2600" dirty="0"/>
              <a:t>We will specifically look into </a:t>
            </a:r>
            <a:r>
              <a:rPr lang="en-US" sz="2600" b="1" dirty="0">
                <a:solidFill>
                  <a:srgbClr val="FF0000"/>
                </a:solidFill>
              </a:rPr>
              <a:t>Interest Income &amp; Dividend Income</a:t>
            </a:r>
            <a:r>
              <a:rPr lang="en-US" sz="2600" dirty="0"/>
              <a:t>.</a:t>
            </a:r>
          </a:p>
          <a:p>
            <a:pPr marL="0" indent="0">
              <a:buNone/>
            </a:pPr>
            <a:endParaRPr lang="en-US" sz="2600" dirty="0"/>
          </a:p>
          <a:p>
            <a:pPr marL="0" indent="0">
              <a:buNone/>
            </a:pPr>
            <a:endParaRPr lang="en-US" dirty="0"/>
          </a:p>
        </p:txBody>
      </p:sp>
      <p:sp>
        <p:nvSpPr>
          <p:cNvPr id="4" name="Date Placeholder 3">
            <a:extLst>
              <a:ext uri="{FF2B5EF4-FFF2-40B4-BE49-F238E27FC236}">
                <a16:creationId xmlns:a16="http://schemas.microsoft.com/office/drawing/2014/main" id="{390BB48E-17E5-E9D4-55E5-E209454FC5E5}"/>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69EF1C52-18BF-8009-A03B-CC39D10C1931}"/>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22924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Purpose of employment </a:t>
            </a:r>
            <a:endParaRPr lang="en-IN" dirty="0"/>
          </a:p>
        </p:txBody>
      </p:sp>
      <p:sp>
        <p:nvSpPr>
          <p:cNvPr id="5" name="Content Placeholder 4"/>
          <p:cNvSpPr>
            <a:spLocks noGrp="1"/>
          </p:cNvSpPr>
          <p:nvPr>
            <p:ph idx="1"/>
          </p:nvPr>
        </p:nvSpPr>
        <p:spPr>
          <a:xfrm>
            <a:off x="990600" y="1981200"/>
            <a:ext cx="10287000" cy="4267200"/>
          </a:xfrm>
        </p:spPr>
        <p:txBody>
          <a:bodyPr>
            <a:normAutofit/>
          </a:bodyPr>
          <a:lstStyle/>
          <a:p>
            <a:pPr algn="just"/>
            <a:r>
              <a:rPr lang="en-US" dirty="0"/>
              <a:t>Can the words </a:t>
            </a:r>
            <a:r>
              <a:rPr lang="en-US" b="1" u="sng" dirty="0">
                <a:solidFill>
                  <a:srgbClr val="FF0000"/>
                </a:solidFill>
              </a:rPr>
              <a:t>“for the purpose of employment”  </a:t>
            </a:r>
            <a:r>
              <a:rPr lang="en-US" b="1" dirty="0"/>
              <a:t> mean “in continuation of employment?”</a:t>
            </a:r>
          </a:p>
          <a:p>
            <a:pPr marL="0" indent="0" algn="just">
              <a:buNone/>
            </a:pPr>
            <a:endParaRPr lang="en-IN" b="1" dirty="0"/>
          </a:p>
          <a:p>
            <a:pPr algn="just"/>
            <a:r>
              <a:rPr lang="en-US" dirty="0"/>
              <a:t>In the case of </a:t>
            </a:r>
            <a:r>
              <a:rPr lang="en-US" b="1" dirty="0">
                <a:solidFill>
                  <a:srgbClr val="FF0000"/>
                </a:solidFill>
              </a:rPr>
              <a:t>ITO vs. Dr. M P </a:t>
            </a:r>
            <a:r>
              <a:rPr lang="en-US" b="1" dirty="0" err="1">
                <a:solidFill>
                  <a:srgbClr val="FF0000"/>
                </a:solidFill>
              </a:rPr>
              <a:t>Konanhalli</a:t>
            </a:r>
            <a:r>
              <a:rPr lang="en-IN" b="1" dirty="0">
                <a:solidFill>
                  <a:srgbClr val="FF0000"/>
                </a:solidFill>
              </a:rPr>
              <a:t>, ([1995] 55 ITD 266 (</a:t>
            </a:r>
            <a:r>
              <a:rPr lang="en-IN" b="1" dirty="0" err="1">
                <a:solidFill>
                  <a:srgbClr val="FF0000"/>
                </a:solidFill>
              </a:rPr>
              <a:t>Beng</a:t>
            </a:r>
            <a:r>
              <a:rPr lang="en-IN" b="1" dirty="0">
                <a:solidFill>
                  <a:srgbClr val="FF0000"/>
                </a:solidFill>
              </a:rPr>
              <a:t>. ITAT)), </a:t>
            </a:r>
            <a:r>
              <a:rPr lang="en-IN" dirty="0"/>
              <a:t>it was held </a:t>
            </a:r>
            <a:r>
              <a:rPr lang="en-US" b="1" dirty="0">
                <a:effectLst/>
                <a:ea typeface="Times New Roman" panose="02020603050405020304" pitchFamily="18" charset="0"/>
              </a:rPr>
              <a:t>the expression ‘for purpose of employment’ in Explanation (a) to section 6(1)(c) </a:t>
            </a:r>
            <a:r>
              <a:rPr lang="en-US" b="1" u="sng" dirty="0">
                <a:solidFill>
                  <a:srgbClr val="FF0000"/>
                </a:solidFill>
                <a:effectLst/>
                <a:ea typeface="Times New Roman" panose="02020603050405020304" pitchFamily="18" charset="0"/>
              </a:rPr>
              <a:t>can not be</a:t>
            </a:r>
            <a:r>
              <a:rPr lang="en-US" b="1" u="sng" dirty="0">
                <a:effectLst/>
                <a:ea typeface="Times New Roman" panose="02020603050405020304" pitchFamily="18" charset="0"/>
              </a:rPr>
              <a:t> </a:t>
            </a:r>
            <a:r>
              <a:rPr lang="en-US" b="1" u="sng" dirty="0">
                <a:solidFill>
                  <a:srgbClr val="FF0000"/>
                </a:solidFill>
                <a:effectLst/>
                <a:ea typeface="Times New Roman" panose="02020603050405020304" pitchFamily="18" charset="0"/>
              </a:rPr>
              <a:t>construed as equivalent to ‘in connection with employment’</a:t>
            </a:r>
            <a:endParaRPr lang="en-US" u="sng" dirty="0">
              <a:solidFill>
                <a:srgbClr val="FF0000"/>
              </a:solidFill>
            </a:endParaRPr>
          </a:p>
        </p:txBody>
      </p:sp>
      <p:sp>
        <p:nvSpPr>
          <p:cNvPr id="3" name="Date Placeholder 2">
            <a:extLst>
              <a:ext uri="{FF2B5EF4-FFF2-40B4-BE49-F238E27FC236}">
                <a16:creationId xmlns:a16="http://schemas.microsoft.com/office/drawing/2014/main" id="{5E236422-89FE-F0BC-1FAD-2ADC2332D7C9}"/>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1953055B-673B-BD73-0F65-1C0F25CE38E5}"/>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037290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ARTICLE 11 – INTEREST (OECD MODEL)</a:t>
            </a:r>
            <a:endParaRPr lang="en-IN" sz="4000" dirty="0"/>
          </a:p>
        </p:txBody>
      </p:sp>
      <p:sp>
        <p:nvSpPr>
          <p:cNvPr id="3" name="Content Placeholder 2"/>
          <p:cNvSpPr>
            <a:spLocks noGrp="1"/>
          </p:cNvSpPr>
          <p:nvPr>
            <p:ph idx="1"/>
          </p:nvPr>
        </p:nvSpPr>
        <p:spPr>
          <a:xfrm>
            <a:off x="937591" y="1524000"/>
            <a:ext cx="10210800" cy="5029200"/>
          </a:xfrm>
        </p:spPr>
        <p:txBody>
          <a:bodyPr>
            <a:normAutofit/>
          </a:bodyPr>
          <a:lstStyle/>
          <a:p>
            <a:pPr marL="0" marR="38100" indent="0" algn="just">
              <a:spcBef>
                <a:spcPts val="300"/>
              </a:spcBef>
              <a:spcAft>
                <a:spcPts val="300"/>
              </a:spcAft>
              <a:buNone/>
            </a:pPr>
            <a:r>
              <a:rPr lang="en-US" b="1" dirty="0">
                <a:effectLst/>
                <a:latin typeface="Times New Roman" panose="02020603050405020304" pitchFamily="18" charset="0"/>
                <a:ea typeface="Times New Roman" panose="02020603050405020304" pitchFamily="18" charset="0"/>
              </a:rPr>
              <a:t>1. </a:t>
            </a:r>
            <a:r>
              <a:rPr lang="en-US" sz="2200" dirty="0">
                <a:effectLst/>
                <a:latin typeface="Times New Roman" panose="02020603050405020304" pitchFamily="18" charset="0"/>
                <a:ea typeface="Times New Roman" panose="02020603050405020304" pitchFamily="18" charset="0"/>
              </a:rPr>
              <a:t>Interest arising in a Contracting State and paid to a resident of the other Contracting State </a:t>
            </a:r>
            <a:r>
              <a:rPr lang="en-US" sz="2200" b="1" u="sng" dirty="0">
                <a:effectLst/>
                <a:latin typeface="Times New Roman" panose="02020603050405020304" pitchFamily="18" charset="0"/>
                <a:ea typeface="Times New Roman" panose="02020603050405020304" pitchFamily="18" charset="0"/>
              </a:rPr>
              <a:t>may be taxed in that other State.</a:t>
            </a:r>
          </a:p>
          <a:p>
            <a:pPr marL="0" marR="38100" indent="0" algn="just">
              <a:spcBef>
                <a:spcPts val="300"/>
              </a:spcBef>
              <a:spcAft>
                <a:spcPts val="300"/>
              </a:spcAft>
              <a:buNone/>
            </a:pPr>
            <a:endParaRPr lang="en-IN" sz="2200" b="1" u="sng" dirty="0">
              <a:effectLst/>
              <a:latin typeface="Times New Roman" panose="02020603050405020304" pitchFamily="18" charset="0"/>
              <a:ea typeface="Times New Roman" panose="02020603050405020304" pitchFamily="18" charset="0"/>
            </a:endParaRPr>
          </a:p>
          <a:p>
            <a:pPr marL="0" marR="38100" indent="0" algn="just">
              <a:spcBef>
                <a:spcPts val="300"/>
              </a:spcBef>
              <a:spcAft>
                <a:spcPts val="300"/>
              </a:spcAft>
              <a:buNone/>
            </a:pPr>
            <a:r>
              <a:rPr lang="en-IN" sz="2200" b="1" dirty="0"/>
              <a:t>2. </a:t>
            </a:r>
            <a:r>
              <a:rPr lang="en-US" sz="2200" dirty="0">
                <a:effectLst/>
                <a:latin typeface="Times New Roman" panose="02020603050405020304" pitchFamily="18" charset="0"/>
                <a:ea typeface="Times New Roman" panose="02020603050405020304" pitchFamily="18" charset="0"/>
              </a:rPr>
              <a:t>However, interest arising in a Contracting State may also be taxed in that State according to the laws of that State, </a:t>
            </a:r>
            <a:r>
              <a:rPr lang="en-US" sz="2200" u="sng" dirty="0">
                <a:effectLst/>
                <a:latin typeface="Times New Roman" panose="02020603050405020304" pitchFamily="18" charset="0"/>
                <a:ea typeface="Times New Roman" panose="02020603050405020304" pitchFamily="18" charset="0"/>
              </a:rPr>
              <a:t>but if the </a:t>
            </a:r>
            <a:r>
              <a:rPr lang="en-US" sz="2200" b="1" u="sng" dirty="0">
                <a:effectLst/>
                <a:latin typeface="Times New Roman" panose="02020603050405020304" pitchFamily="18" charset="0"/>
                <a:ea typeface="Times New Roman" panose="02020603050405020304" pitchFamily="18" charset="0"/>
              </a:rPr>
              <a:t>beneficial owner</a:t>
            </a:r>
            <a:r>
              <a:rPr lang="en-US" sz="2200" u="sng" dirty="0">
                <a:effectLst/>
                <a:latin typeface="Times New Roman" panose="02020603050405020304" pitchFamily="18" charset="0"/>
                <a:ea typeface="Times New Roman" panose="02020603050405020304" pitchFamily="18" charset="0"/>
              </a:rPr>
              <a:t> of the interest is a resident of the other Contracting State, </a:t>
            </a:r>
            <a:r>
              <a:rPr lang="en-US" sz="2200" b="1" u="sng" dirty="0">
                <a:effectLst/>
                <a:latin typeface="Times New Roman" panose="02020603050405020304" pitchFamily="18" charset="0"/>
                <a:ea typeface="Times New Roman" panose="02020603050405020304" pitchFamily="18" charset="0"/>
              </a:rPr>
              <a:t>the tax so charged shall not exceed 10 per cent of the gross amount of the interest</a:t>
            </a:r>
            <a:r>
              <a:rPr lang="en-US" sz="2200" dirty="0">
                <a:effectLst/>
                <a:latin typeface="Times New Roman" panose="02020603050405020304" pitchFamily="18" charset="0"/>
                <a:ea typeface="Times New Roman" panose="02020603050405020304" pitchFamily="18" charset="0"/>
              </a:rPr>
              <a:t>. The competent authorities of the Contracting States shall by mutual agreement settle the mode of application of this limitation.</a:t>
            </a:r>
          </a:p>
          <a:p>
            <a:pPr marL="0" marR="38100" indent="0" algn="just">
              <a:spcBef>
                <a:spcPts val="300"/>
              </a:spcBef>
              <a:spcAft>
                <a:spcPts val="300"/>
              </a:spcAft>
              <a:buNone/>
            </a:pPr>
            <a:endParaRPr lang="en-IN" sz="2200" dirty="0">
              <a:effectLst/>
              <a:latin typeface="Times New Roman" panose="02020603050405020304" pitchFamily="18" charset="0"/>
              <a:ea typeface="Times New Roman" panose="02020603050405020304" pitchFamily="18" charset="0"/>
            </a:endParaRPr>
          </a:p>
          <a:p>
            <a:pPr marL="0" marR="38100" indent="0" algn="just">
              <a:spcBef>
                <a:spcPts val="300"/>
              </a:spcBef>
              <a:spcAft>
                <a:spcPts val="300"/>
              </a:spcAft>
              <a:buNone/>
            </a:pPr>
            <a:r>
              <a:rPr lang="en-US" sz="2200" dirty="0">
                <a:solidFill>
                  <a:srgbClr val="444444"/>
                </a:solidFill>
                <a:latin typeface="Times New Roman" panose="02020603050405020304" pitchFamily="18" charset="0"/>
              </a:rPr>
              <a:t>3. </a:t>
            </a:r>
            <a:r>
              <a:rPr lang="en-US" sz="2200" b="1" dirty="0">
                <a:effectLst/>
                <a:latin typeface="Times New Roman" panose="02020603050405020304" pitchFamily="18" charset="0"/>
                <a:ea typeface="Times New Roman" panose="02020603050405020304" pitchFamily="18" charset="0"/>
              </a:rPr>
              <a:t>The term "interest" as used in this Article means income from debt-claims of every kind</a:t>
            </a:r>
            <a:r>
              <a:rPr lang="en-US" sz="2200" dirty="0">
                <a:effectLst/>
                <a:latin typeface="Times New Roman" panose="02020603050405020304" pitchFamily="18" charset="0"/>
                <a:ea typeface="Times New Roman" panose="02020603050405020304" pitchFamily="18" charset="0"/>
              </a:rPr>
              <a:t>, whether or not secured by mortgage and whether or not carrying a right to participate in the debtor's profits, and in particular, income from government securities and income from bonds or debentures, including premiums and prizes attaching to such securities, bonds or debentures. Penalty charges for late payment shall not be regarded as interest for the purpose of this Article.</a:t>
            </a:r>
            <a:endParaRPr lang="en-IN" sz="2200" dirty="0">
              <a:effectLst/>
              <a:latin typeface="Times New Roman" panose="02020603050405020304" pitchFamily="18" charset="0"/>
              <a:ea typeface="Times New Roman" panose="02020603050405020304" pitchFamily="18" charset="0"/>
            </a:endParaRPr>
          </a:p>
        </p:txBody>
      </p:sp>
      <p:sp>
        <p:nvSpPr>
          <p:cNvPr id="4" name="Date Placeholder 3">
            <a:extLst>
              <a:ext uri="{FF2B5EF4-FFF2-40B4-BE49-F238E27FC236}">
                <a16:creationId xmlns:a16="http://schemas.microsoft.com/office/drawing/2014/main" id="{9922A4C8-4A5B-A6DA-66A7-3EA83390F61B}"/>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E70227D8-734A-E30B-8822-AA4D27716F84}"/>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4137801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ARTICLE 11 – INTEREST (OECD MODEL)</a:t>
            </a:r>
            <a:endParaRPr lang="en-IN" sz="4000" dirty="0"/>
          </a:p>
        </p:txBody>
      </p:sp>
      <p:sp>
        <p:nvSpPr>
          <p:cNvPr id="3" name="Content Placeholder 2"/>
          <p:cNvSpPr>
            <a:spLocks noGrp="1"/>
          </p:cNvSpPr>
          <p:nvPr>
            <p:ph idx="1"/>
          </p:nvPr>
        </p:nvSpPr>
        <p:spPr>
          <a:xfrm>
            <a:off x="914400" y="1426146"/>
            <a:ext cx="10210800" cy="5029200"/>
          </a:xfrm>
        </p:spPr>
        <p:txBody>
          <a:bodyPr>
            <a:noAutofit/>
          </a:bodyPr>
          <a:lstStyle/>
          <a:p>
            <a:pPr marL="0" indent="0" algn="just">
              <a:buNone/>
            </a:pPr>
            <a:r>
              <a:rPr lang="en-US" sz="2200" b="1" dirty="0"/>
              <a:t>4. </a:t>
            </a:r>
            <a:r>
              <a:rPr lang="en-US" sz="2200" kern="0" dirty="0">
                <a:effectLst/>
                <a:latin typeface="Times New Roman" panose="02020603050405020304" pitchFamily="18" charset="0"/>
                <a:ea typeface="Times New Roman" panose="02020603050405020304" pitchFamily="18" charset="0"/>
              </a:rPr>
              <a:t>The provisions of paragraphs 1 and 2 shall not apply </a:t>
            </a:r>
            <a:r>
              <a:rPr lang="en-US" sz="2200" b="1" kern="0" dirty="0">
                <a:effectLst/>
                <a:latin typeface="Times New Roman" panose="02020603050405020304" pitchFamily="18" charset="0"/>
                <a:ea typeface="Times New Roman" panose="02020603050405020304" pitchFamily="18" charset="0"/>
              </a:rPr>
              <a:t>if the beneficial owner of the interest, being a resident of a Contracting State, carries on business in the other Contracting State</a:t>
            </a:r>
            <a:r>
              <a:rPr lang="en-US" sz="2200" kern="0" dirty="0">
                <a:effectLst/>
                <a:latin typeface="Times New Roman" panose="02020603050405020304" pitchFamily="18" charset="0"/>
                <a:ea typeface="Times New Roman" panose="02020603050405020304" pitchFamily="18" charset="0"/>
              </a:rPr>
              <a:t> in which the interest arises through a permanent establishment situated therein and the debt-claim in respect of which the interest is paid is effectively connected with such permanent establishment. </a:t>
            </a:r>
            <a:r>
              <a:rPr lang="en-US" sz="2200" b="1" kern="0" dirty="0">
                <a:effectLst/>
                <a:latin typeface="Times New Roman" panose="02020603050405020304" pitchFamily="18" charset="0"/>
                <a:ea typeface="Times New Roman" panose="02020603050405020304" pitchFamily="18" charset="0"/>
              </a:rPr>
              <a:t>In such case the provisions of Article 7 shall apply.</a:t>
            </a:r>
            <a:r>
              <a:rPr lang="en-US" sz="2200" kern="0" dirty="0">
                <a:effectLst/>
                <a:latin typeface="Times New Roman" panose="02020603050405020304" pitchFamily="18" charset="0"/>
                <a:ea typeface="Times New Roman" panose="02020603050405020304" pitchFamily="18" charset="0"/>
              </a:rPr>
              <a:t> </a:t>
            </a:r>
          </a:p>
          <a:p>
            <a:pPr marL="0" indent="0" algn="just">
              <a:buNone/>
            </a:pPr>
            <a:endParaRPr lang="en-US" sz="2200" kern="0" dirty="0">
              <a:effectLst/>
              <a:latin typeface="Times New Roman" panose="02020603050405020304" pitchFamily="18" charset="0"/>
              <a:ea typeface="Times New Roman" panose="02020603050405020304" pitchFamily="18" charset="0"/>
            </a:endParaRPr>
          </a:p>
          <a:p>
            <a:pPr marL="0" marR="38100" indent="0" algn="just">
              <a:spcBef>
                <a:spcPts val="300"/>
              </a:spcBef>
              <a:spcAft>
                <a:spcPts val="300"/>
              </a:spcAft>
              <a:buNone/>
            </a:pPr>
            <a:r>
              <a:rPr lang="en-US" sz="2200" b="1" dirty="0">
                <a:solidFill>
                  <a:srgbClr val="444444"/>
                </a:solidFill>
                <a:latin typeface="Times New Roman" panose="02020603050405020304" pitchFamily="18" charset="0"/>
              </a:rPr>
              <a:t>5. </a:t>
            </a:r>
            <a:r>
              <a:rPr lang="en-US" sz="2200" b="1" dirty="0">
                <a:effectLst/>
                <a:latin typeface="Times New Roman" panose="02020603050405020304" pitchFamily="18" charset="0"/>
                <a:ea typeface="Times New Roman" panose="02020603050405020304" pitchFamily="18" charset="0"/>
              </a:rPr>
              <a:t>Interest shall be deemed to arise in a Contracting State when the payer is a resident of that State.</a:t>
            </a:r>
            <a:r>
              <a:rPr lang="en-US" sz="2200" dirty="0">
                <a:effectLst/>
                <a:latin typeface="Times New Roman" panose="02020603050405020304" pitchFamily="18" charset="0"/>
                <a:ea typeface="Times New Roman" panose="02020603050405020304" pitchFamily="18" charset="0"/>
              </a:rPr>
              <a:t> Where, however, </a:t>
            </a:r>
            <a:r>
              <a:rPr lang="en-US" sz="2200" b="1" dirty="0">
                <a:effectLst/>
                <a:latin typeface="Times New Roman" panose="02020603050405020304" pitchFamily="18" charset="0"/>
                <a:ea typeface="Times New Roman" panose="02020603050405020304" pitchFamily="18" charset="0"/>
              </a:rPr>
              <a:t>the person paying the interest, whether he is a resident of a Contracting State or not,</a:t>
            </a:r>
            <a:r>
              <a:rPr lang="en-US" sz="2200" dirty="0">
                <a:effectLst/>
                <a:latin typeface="Times New Roman" panose="02020603050405020304" pitchFamily="18" charset="0"/>
                <a:ea typeface="Times New Roman" panose="02020603050405020304" pitchFamily="18" charset="0"/>
              </a:rPr>
              <a:t> has in a Contracting State a permanent establishment in connection with which the indebtedness on which the interest is paid was incurred, and </a:t>
            </a:r>
            <a:r>
              <a:rPr lang="en-US" sz="2200" b="1" dirty="0">
                <a:effectLst/>
                <a:latin typeface="Times New Roman" panose="02020603050405020304" pitchFamily="18" charset="0"/>
                <a:ea typeface="Times New Roman" panose="02020603050405020304" pitchFamily="18" charset="0"/>
              </a:rPr>
              <a:t>such interest is borne by such permanent establishment,</a:t>
            </a:r>
            <a:r>
              <a:rPr lang="en-US" sz="2200" dirty="0">
                <a:effectLst/>
                <a:latin typeface="Times New Roman" panose="02020603050405020304" pitchFamily="18" charset="0"/>
                <a:ea typeface="Times New Roman" panose="02020603050405020304" pitchFamily="18" charset="0"/>
              </a:rPr>
              <a:t> then such </a:t>
            </a:r>
            <a:r>
              <a:rPr lang="en-US" sz="2200" b="1" dirty="0">
                <a:effectLst/>
                <a:latin typeface="Times New Roman" panose="02020603050405020304" pitchFamily="18" charset="0"/>
                <a:ea typeface="Times New Roman" panose="02020603050405020304" pitchFamily="18" charset="0"/>
              </a:rPr>
              <a:t>interest shall be deemed to arise in the State in which the permanent establishment is situated.</a:t>
            </a:r>
            <a:endParaRPr lang="en-IN" sz="2200" b="1" dirty="0">
              <a:effectLst/>
              <a:latin typeface="Times New Roman" panose="02020603050405020304" pitchFamily="18" charset="0"/>
              <a:ea typeface="Times New Roman" panose="02020603050405020304" pitchFamily="18" charset="0"/>
            </a:endParaRPr>
          </a:p>
        </p:txBody>
      </p:sp>
      <p:sp>
        <p:nvSpPr>
          <p:cNvPr id="4" name="Date Placeholder 3">
            <a:extLst>
              <a:ext uri="{FF2B5EF4-FFF2-40B4-BE49-F238E27FC236}">
                <a16:creationId xmlns:a16="http://schemas.microsoft.com/office/drawing/2014/main" id="{C5E7FAAD-FED5-E03F-1472-D1E054D1CB41}"/>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4B8F994C-B54A-B475-709B-4982B6169766}"/>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3391750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ARTICLE 11 – INTEREST (OECD MODEL)</a:t>
            </a:r>
            <a:endParaRPr lang="en-IN" sz="4000" dirty="0"/>
          </a:p>
        </p:txBody>
      </p:sp>
      <p:sp>
        <p:nvSpPr>
          <p:cNvPr id="3" name="Content Placeholder 2"/>
          <p:cNvSpPr>
            <a:spLocks noGrp="1"/>
          </p:cNvSpPr>
          <p:nvPr>
            <p:ph idx="1"/>
          </p:nvPr>
        </p:nvSpPr>
        <p:spPr>
          <a:xfrm>
            <a:off x="937591" y="1524000"/>
            <a:ext cx="10210800" cy="5029200"/>
          </a:xfrm>
        </p:spPr>
        <p:txBody>
          <a:bodyPr>
            <a:normAutofit/>
          </a:bodyPr>
          <a:lstStyle/>
          <a:p>
            <a:pPr marL="38100" marR="38100" algn="just">
              <a:spcBef>
                <a:spcPts val="300"/>
              </a:spcBef>
              <a:spcAft>
                <a:spcPts val="300"/>
              </a:spcAft>
            </a:pPr>
            <a:r>
              <a:rPr lang="en-US" sz="2400" b="1" dirty="0">
                <a:solidFill>
                  <a:srgbClr val="444444"/>
                </a:solidFill>
                <a:latin typeface="Times New Roman" panose="02020603050405020304" pitchFamily="18" charset="0"/>
              </a:rPr>
              <a:t>6.</a:t>
            </a:r>
            <a:r>
              <a:rPr lang="en-US" sz="2400" b="0" i="0" dirty="0">
                <a:solidFill>
                  <a:srgbClr val="444444"/>
                </a:solidFill>
                <a:effectLst/>
                <a:latin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Where, by reason of a special relationship between the payer and the beneficial owner or between both of them and some other person, the amount of the interest, having regard to the debt-claim for which it is paid, exceeds the amount which would have been agreed upon by the payer and the beneficial owner in the absence of such relationship, the provisions of this Article shall apply only to the last-mentioned amount. In such case, the excess part of the payments shall remain taxable according to the laws of each Contracting State, due regard being had to the other provisions of this Convention.</a:t>
            </a:r>
            <a:endParaRPr lang="en-IN" sz="2400" dirty="0">
              <a:effectLst/>
              <a:latin typeface="Times New Roman" panose="02020603050405020304" pitchFamily="18" charset="0"/>
              <a:ea typeface="Times New Roman" panose="02020603050405020304" pitchFamily="18" charset="0"/>
            </a:endParaRPr>
          </a:p>
        </p:txBody>
      </p:sp>
      <p:sp>
        <p:nvSpPr>
          <p:cNvPr id="4" name="Date Placeholder 3">
            <a:extLst>
              <a:ext uri="{FF2B5EF4-FFF2-40B4-BE49-F238E27FC236}">
                <a16:creationId xmlns:a16="http://schemas.microsoft.com/office/drawing/2014/main" id="{0A6398B1-4621-24EE-AD3C-AB232E2FCF8A}"/>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0100F618-569F-B2B0-D1DB-E34523CDEA68}"/>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3365038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BENEFICIAL OWNER</a:t>
            </a:r>
            <a:endParaRPr lang="en-IN" sz="4000" dirty="0"/>
          </a:p>
        </p:txBody>
      </p:sp>
      <p:sp>
        <p:nvSpPr>
          <p:cNvPr id="3" name="Content Placeholder 2"/>
          <p:cNvSpPr>
            <a:spLocks noGrp="1"/>
          </p:cNvSpPr>
          <p:nvPr>
            <p:ph idx="1"/>
          </p:nvPr>
        </p:nvSpPr>
        <p:spPr>
          <a:xfrm>
            <a:off x="937591" y="1524000"/>
            <a:ext cx="10210800" cy="5029200"/>
          </a:xfrm>
        </p:spPr>
        <p:txBody>
          <a:bodyPr>
            <a:normAutofit/>
          </a:bodyPr>
          <a:lstStyle/>
          <a:p>
            <a:pPr marL="38100" marR="38100" algn="just">
              <a:spcBef>
                <a:spcPts val="300"/>
              </a:spcBef>
              <a:spcAft>
                <a:spcPts val="300"/>
              </a:spcAft>
            </a:pPr>
            <a:r>
              <a:rPr lang="en-US" sz="2400" dirty="0">
                <a:effectLst/>
                <a:latin typeface="Times New Roman" panose="02020603050405020304" pitchFamily="18" charset="0"/>
                <a:ea typeface="Times New Roman" panose="02020603050405020304" pitchFamily="18" charset="0"/>
              </a:rPr>
              <a:t>The term </a:t>
            </a:r>
            <a:r>
              <a:rPr lang="en-US" sz="2400" b="1" dirty="0">
                <a:effectLst/>
                <a:latin typeface="Times New Roman" panose="02020603050405020304" pitchFamily="18" charset="0"/>
                <a:ea typeface="Times New Roman" panose="02020603050405020304" pitchFamily="18" charset="0"/>
              </a:rPr>
              <a:t>“beneficial owner”</a:t>
            </a:r>
            <a:r>
              <a:rPr lang="en-US" sz="2400" dirty="0">
                <a:effectLst/>
                <a:latin typeface="Times New Roman" panose="02020603050405020304" pitchFamily="18" charset="0"/>
                <a:ea typeface="Times New Roman" panose="02020603050405020304" pitchFamily="18" charset="0"/>
              </a:rPr>
              <a:t> is added to address the potential difficulties arising from use of word </a:t>
            </a:r>
            <a:r>
              <a:rPr lang="en-US" sz="2400" b="1" dirty="0">
                <a:effectLst/>
                <a:latin typeface="Times New Roman" panose="02020603050405020304" pitchFamily="18" charset="0"/>
                <a:ea typeface="Times New Roman" panose="02020603050405020304" pitchFamily="18" charset="0"/>
              </a:rPr>
              <a:t>“</a:t>
            </a:r>
            <a:r>
              <a:rPr lang="en-US" sz="2400" b="1" dirty="0">
                <a:solidFill>
                  <a:srgbClr val="FF0000"/>
                </a:solidFill>
                <a:effectLst/>
                <a:latin typeface="Times New Roman" panose="02020603050405020304" pitchFamily="18" charset="0"/>
                <a:ea typeface="Times New Roman" panose="02020603050405020304" pitchFamily="18" charset="0"/>
              </a:rPr>
              <a:t>paid to a resident</a:t>
            </a:r>
            <a:r>
              <a:rPr lang="en-US" sz="2400" b="1" dirty="0">
                <a:effectLst/>
                <a:latin typeface="Times New Roman" panose="02020603050405020304" pitchFamily="18" charset="0"/>
                <a:ea typeface="Times New Roman" panose="02020603050405020304" pitchFamily="18" charset="0"/>
              </a:rPr>
              <a:t>”</a:t>
            </a:r>
          </a:p>
          <a:p>
            <a:pPr marL="38100" marR="38100" algn="just">
              <a:spcBef>
                <a:spcPts val="300"/>
              </a:spcBef>
              <a:spcAft>
                <a:spcPts val="300"/>
              </a:spcAft>
            </a:pPr>
            <a:endParaRPr lang="en-US" sz="2400" dirty="0">
              <a:effectLst/>
              <a:latin typeface="Times New Roman" panose="02020603050405020304" pitchFamily="18" charset="0"/>
              <a:ea typeface="Times New Roman" panose="02020603050405020304" pitchFamily="18" charset="0"/>
            </a:endParaRPr>
          </a:p>
          <a:p>
            <a:pPr marL="38100" marR="38100" algn="just">
              <a:spcBef>
                <a:spcPts val="300"/>
              </a:spcBef>
              <a:spcAft>
                <a:spcPts val="300"/>
              </a:spcAft>
            </a:pPr>
            <a:r>
              <a:rPr lang="en-US" sz="2400" dirty="0">
                <a:latin typeface="Times New Roman" panose="02020603050405020304" pitchFamily="18" charset="0"/>
              </a:rPr>
              <a:t>However, </a:t>
            </a:r>
            <a:r>
              <a:rPr lang="en-US" sz="2400" b="1" dirty="0">
                <a:solidFill>
                  <a:srgbClr val="FF0000"/>
                </a:solidFill>
                <a:latin typeface="Times New Roman" panose="02020603050405020304" pitchFamily="18" charset="0"/>
              </a:rPr>
              <a:t>agent, nominee, conduit company acting as a fiduciary or administrator</a:t>
            </a:r>
            <a:r>
              <a:rPr lang="en-US" sz="2400" dirty="0">
                <a:latin typeface="Times New Roman" panose="02020603050405020304" pitchFamily="18" charset="0"/>
              </a:rPr>
              <a:t>, even though they receive interest directly, </a:t>
            </a:r>
            <a:r>
              <a:rPr lang="en-US" sz="2400" b="1" dirty="0">
                <a:solidFill>
                  <a:srgbClr val="FF0000"/>
                </a:solidFill>
                <a:latin typeface="Times New Roman" panose="02020603050405020304" pitchFamily="18" charset="0"/>
              </a:rPr>
              <a:t>are not the “beneficial owner” because that recipient's right to use and enjoy the interest is constrained</a:t>
            </a:r>
            <a:r>
              <a:rPr lang="en-US" sz="2400" dirty="0">
                <a:latin typeface="Times New Roman" panose="02020603050405020304" pitchFamily="18" charset="0"/>
              </a:rPr>
              <a:t> by a contractual or legal obligation to pass on the payment received to another person.</a:t>
            </a:r>
          </a:p>
          <a:p>
            <a:pPr marL="0" marR="38100" indent="0" algn="just">
              <a:spcBef>
                <a:spcPts val="300"/>
              </a:spcBef>
              <a:spcAft>
                <a:spcPts val="300"/>
              </a:spcAft>
              <a:buNone/>
            </a:pPr>
            <a:endParaRPr lang="en-US" sz="2400" dirty="0">
              <a:latin typeface="Times New Roman" panose="02020603050405020304" pitchFamily="18" charset="0"/>
            </a:endParaRPr>
          </a:p>
          <a:p>
            <a:pPr marL="38100" marR="38100" algn="just">
              <a:spcBef>
                <a:spcPts val="300"/>
              </a:spcBef>
              <a:spcAft>
                <a:spcPts val="300"/>
              </a:spcAft>
            </a:pPr>
            <a:r>
              <a:rPr lang="en-US" sz="2400" dirty="0">
                <a:latin typeface="Times New Roman" panose="02020603050405020304" pitchFamily="18" charset="0"/>
              </a:rPr>
              <a:t>Where the </a:t>
            </a:r>
            <a:r>
              <a:rPr lang="en-US" sz="2400" b="1" dirty="0">
                <a:solidFill>
                  <a:srgbClr val="FF0000"/>
                </a:solidFill>
                <a:latin typeface="Times New Roman" panose="02020603050405020304" pitchFamily="18" charset="0"/>
              </a:rPr>
              <a:t>recipient of interest </a:t>
            </a:r>
            <a:r>
              <a:rPr lang="en-US" sz="2400" b="1" u="sng" dirty="0">
                <a:solidFill>
                  <a:srgbClr val="FF0000"/>
                </a:solidFill>
                <a:latin typeface="Times New Roman" panose="02020603050405020304" pitchFamily="18" charset="0"/>
              </a:rPr>
              <a:t>does have</a:t>
            </a:r>
            <a:r>
              <a:rPr lang="en-US" sz="2400" dirty="0">
                <a:latin typeface="Times New Roman" panose="02020603050405020304" pitchFamily="18" charset="0"/>
              </a:rPr>
              <a:t> </a:t>
            </a:r>
            <a:r>
              <a:rPr lang="en-US" sz="2400" b="1" dirty="0">
                <a:solidFill>
                  <a:srgbClr val="FF0000"/>
                </a:solidFill>
                <a:latin typeface="Times New Roman" panose="02020603050405020304" pitchFamily="18" charset="0"/>
              </a:rPr>
              <a:t>the right to use and enjoy the interest</a:t>
            </a:r>
            <a:r>
              <a:rPr lang="en-US" sz="2400" dirty="0">
                <a:latin typeface="Times New Roman" panose="02020603050405020304" pitchFamily="18" charset="0"/>
              </a:rPr>
              <a:t> unconstrained by a contractual or legal obligation to pass on the payment received to another person, </a:t>
            </a:r>
            <a:r>
              <a:rPr lang="en-US" sz="2400" b="1" dirty="0">
                <a:solidFill>
                  <a:srgbClr val="FF0000"/>
                </a:solidFill>
                <a:latin typeface="Times New Roman" panose="02020603050405020304" pitchFamily="18" charset="0"/>
              </a:rPr>
              <a:t>the recipient is the "beneficial owner" of that interest.</a:t>
            </a:r>
            <a:endParaRPr lang="en-IN" sz="2400" b="1" dirty="0">
              <a:solidFill>
                <a:srgbClr val="FF0000"/>
              </a:solidFill>
              <a:latin typeface="Times New Roman" panose="02020603050405020304" pitchFamily="18" charset="0"/>
            </a:endParaRPr>
          </a:p>
        </p:txBody>
      </p:sp>
      <p:sp>
        <p:nvSpPr>
          <p:cNvPr id="4" name="Date Placeholder 3">
            <a:extLst>
              <a:ext uri="{FF2B5EF4-FFF2-40B4-BE49-F238E27FC236}">
                <a16:creationId xmlns:a16="http://schemas.microsoft.com/office/drawing/2014/main" id="{0A6398B1-4621-24EE-AD3C-AB232E2FCF8A}"/>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421A2411-2C1C-3189-F002-44D21C7EE72D}"/>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1958344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10058400" cy="1609344"/>
          </a:xfrm>
        </p:spPr>
        <p:txBody>
          <a:bodyPr>
            <a:normAutofit/>
          </a:bodyPr>
          <a:lstStyle/>
          <a:p>
            <a:pPr algn="ctr"/>
            <a:r>
              <a:rPr lang="en-US" dirty="0"/>
              <a:t>Tax Treaty Provisions </a:t>
            </a:r>
            <a:br>
              <a:rPr lang="en-US" dirty="0"/>
            </a:br>
            <a:r>
              <a:rPr lang="en-US" dirty="0"/>
              <a:t>Article 11 - Interest</a:t>
            </a:r>
            <a:endParaRPr lang="en-IN" dirty="0"/>
          </a:p>
        </p:txBody>
      </p:sp>
      <p:sp>
        <p:nvSpPr>
          <p:cNvPr id="3" name="Content Placeholder 2"/>
          <p:cNvSpPr>
            <a:spLocks noGrp="1"/>
          </p:cNvSpPr>
          <p:nvPr>
            <p:ph idx="1"/>
          </p:nvPr>
        </p:nvSpPr>
        <p:spPr>
          <a:xfrm>
            <a:off x="457200" y="1790700"/>
            <a:ext cx="10213848" cy="4038600"/>
          </a:xfrm>
        </p:spPr>
        <p:txBody>
          <a:bodyPr/>
          <a:lstStyle/>
          <a:p>
            <a:pPr marL="0" indent="0">
              <a:buNone/>
            </a:pPr>
            <a:r>
              <a:rPr lang="en-US" u="sng" dirty="0"/>
              <a:t>Paragraph 1 </a:t>
            </a:r>
            <a:r>
              <a:rPr lang="en-US" dirty="0"/>
              <a:t>: </a:t>
            </a:r>
          </a:p>
          <a:p>
            <a:pPr marL="0" indent="0">
              <a:buNone/>
            </a:pPr>
            <a:r>
              <a:rPr lang="en-US" dirty="0"/>
              <a:t>(India – Kuwait DTAA is taken into consideration)</a:t>
            </a:r>
          </a:p>
          <a:p>
            <a:pPr marL="0" indent="0">
              <a:buNone/>
            </a:pPr>
            <a:endParaRPr lang="en-IN" dirty="0"/>
          </a:p>
        </p:txBody>
      </p:sp>
      <p:sp>
        <p:nvSpPr>
          <p:cNvPr id="4" name="Rectangle 3"/>
          <p:cNvSpPr/>
          <p:nvPr/>
        </p:nvSpPr>
        <p:spPr>
          <a:xfrm>
            <a:off x="2075507" y="2895600"/>
            <a:ext cx="2590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 arising in India</a:t>
            </a:r>
            <a:endParaRPr lang="en-IN" dirty="0"/>
          </a:p>
        </p:txBody>
      </p:sp>
      <p:sp>
        <p:nvSpPr>
          <p:cNvPr id="6" name="Right Arrow 5"/>
          <p:cNvSpPr/>
          <p:nvPr/>
        </p:nvSpPr>
        <p:spPr>
          <a:xfrm>
            <a:off x="5181600" y="2883151"/>
            <a:ext cx="1828800" cy="1295400"/>
          </a:xfrm>
          <a:prstGeom prst="rightArrow">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Interest</a:t>
            </a:r>
            <a:endParaRPr lang="en-IN" dirty="0"/>
          </a:p>
        </p:txBody>
      </p:sp>
      <p:sp>
        <p:nvSpPr>
          <p:cNvPr id="7" name="Rectangle 6"/>
          <p:cNvSpPr/>
          <p:nvPr/>
        </p:nvSpPr>
        <p:spPr>
          <a:xfrm>
            <a:off x="7479671" y="2895600"/>
            <a:ext cx="2667000" cy="1505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Paid to a resident of Kuwait</a:t>
            </a:r>
          </a:p>
          <a:p>
            <a:pPr algn="ctr"/>
            <a:r>
              <a:rPr lang="en-US" dirty="0"/>
              <a:t>(Beneficial Owner of Interest)</a:t>
            </a:r>
            <a:endParaRPr lang="en-IN" dirty="0"/>
          </a:p>
        </p:txBody>
      </p:sp>
      <p:sp>
        <p:nvSpPr>
          <p:cNvPr id="8" name="Right Brace 7"/>
          <p:cNvSpPr/>
          <p:nvPr/>
        </p:nvSpPr>
        <p:spPr>
          <a:xfrm rot="5400000">
            <a:off x="5295900" y="-114300"/>
            <a:ext cx="1600200" cy="944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Rectangle 8"/>
          <p:cNvSpPr/>
          <p:nvPr/>
        </p:nvSpPr>
        <p:spPr>
          <a:xfrm>
            <a:off x="3009900" y="5486400"/>
            <a:ext cx="6172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May be Taxed in Kuwait</a:t>
            </a:r>
            <a:endParaRPr lang="en-IN" dirty="0"/>
          </a:p>
        </p:txBody>
      </p:sp>
      <p:sp>
        <p:nvSpPr>
          <p:cNvPr id="5" name="Date Placeholder 4">
            <a:extLst>
              <a:ext uri="{FF2B5EF4-FFF2-40B4-BE49-F238E27FC236}">
                <a16:creationId xmlns:a16="http://schemas.microsoft.com/office/drawing/2014/main" id="{11593B3D-6094-E2EB-E813-F59E76E7AE9B}"/>
              </a:ext>
            </a:extLst>
          </p:cNvPr>
          <p:cNvSpPr>
            <a:spLocks noGrp="1"/>
          </p:cNvSpPr>
          <p:nvPr>
            <p:ph type="dt" sz="half" idx="10"/>
          </p:nvPr>
        </p:nvSpPr>
        <p:spPr/>
        <p:txBody>
          <a:bodyPr/>
          <a:lstStyle/>
          <a:p>
            <a:r>
              <a:rPr lang="en-US"/>
              <a:t>07th October 2024</a:t>
            </a:r>
          </a:p>
        </p:txBody>
      </p:sp>
      <p:sp>
        <p:nvSpPr>
          <p:cNvPr id="10" name="Footer Placeholder 9">
            <a:extLst>
              <a:ext uri="{FF2B5EF4-FFF2-40B4-BE49-F238E27FC236}">
                <a16:creationId xmlns:a16="http://schemas.microsoft.com/office/drawing/2014/main" id="{13F29185-7488-4E5F-B922-9A77F17953C8}"/>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4563377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10058400" cy="1609344"/>
          </a:xfrm>
        </p:spPr>
        <p:txBody>
          <a:bodyPr>
            <a:normAutofit/>
          </a:bodyPr>
          <a:lstStyle/>
          <a:p>
            <a:pPr algn="ctr"/>
            <a:r>
              <a:rPr lang="en-US" dirty="0"/>
              <a:t>DTAA Provisions </a:t>
            </a:r>
            <a:br>
              <a:rPr lang="en-US" dirty="0"/>
            </a:br>
            <a:r>
              <a:rPr lang="en-US" dirty="0"/>
              <a:t>Article 11 - Interest</a:t>
            </a:r>
            <a:endParaRPr lang="en-IN" dirty="0"/>
          </a:p>
        </p:txBody>
      </p:sp>
      <p:sp>
        <p:nvSpPr>
          <p:cNvPr id="3" name="Content Placeholder 2"/>
          <p:cNvSpPr>
            <a:spLocks noGrp="1"/>
          </p:cNvSpPr>
          <p:nvPr>
            <p:ph idx="1"/>
          </p:nvPr>
        </p:nvSpPr>
        <p:spPr>
          <a:xfrm>
            <a:off x="457200" y="1790700"/>
            <a:ext cx="10213848" cy="4038600"/>
          </a:xfrm>
        </p:spPr>
        <p:txBody>
          <a:bodyPr/>
          <a:lstStyle/>
          <a:p>
            <a:pPr marL="0" indent="0">
              <a:buNone/>
            </a:pPr>
            <a:r>
              <a:rPr lang="en-US" u="sng" dirty="0"/>
              <a:t>Paragraph 2 </a:t>
            </a:r>
            <a:r>
              <a:rPr lang="en-US" dirty="0"/>
              <a:t>: </a:t>
            </a:r>
          </a:p>
          <a:p>
            <a:pPr marL="0" indent="0">
              <a:buNone/>
            </a:pPr>
            <a:r>
              <a:rPr lang="en-US" dirty="0"/>
              <a:t>(India – Kuwait DTAA is taken into consideration)</a:t>
            </a:r>
          </a:p>
          <a:p>
            <a:pPr marL="0" indent="0">
              <a:buNone/>
            </a:pPr>
            <a:endParaRPr lang="en-IN" dirty="0"/>
          </a:p>
        </p:txBody>
      </p:sp>
      <p:sp>
        <p:nvSpPr>
          <p:cNvPr id="4" name="Rectangle 3"/>
          <p:cNvSpPr/>
          <p:nvPr/>
        </p:nvSpPr>
        <p:spPr>
          <a:xfrm>
            <a:off x="2075507" y="2895600"/>
            <a:ext cx="2590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 arising in India</a:t>
            </a:r>
            <a:endParaRPr lang="en-IN" dirty="0"/>
          </a:p>
        </p:txBody>
      </p:sp>
      <p:sp>
        <p:nvSpPr>
          <p:cNvPr id="6" name="Right Arrow 5"/>
          <p:cNvSpPr/>
          <p:nvPr/>
        </p:nvSpPr>
        <p:spPr>
          <a:xfrm>
            <a:off x="5181600" y="2883151"/>
            <a:ext cx="1828800" cy="1295400"/>
          </a:xfrm>
          <a:prstGeom prst="rightArrow">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Interest</a:t>
            </a:r>
            <a:endParaRPr lang="en-IN" dirty="0"/>
          </a:p>
        </p:txBody>
      </p:sp>
      <p:sp>
        <p:nvSpPr>
          <p:cNvPr id="7" name="Rectangle 6"/>
          <p:cNvSpPr/>
          <p:nvPr/>
        </p:nvSpPr>
        <p:spPr>
          <a:xfrm>
            <a:off x="7479671" y="2895600"/>
            <a:ext cx="2667000" cy="1505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Paid to a resident of Kuwait</a:t>
            </a:r>
          </a:p>
          <a:p>
            <a:pPr algn="ctr"/>
            <a:r>
              <a:rPr lang="en-US" dirty="0"/>
              <a:t>(Beneficial Owner of Interest)</a:t>
            </a:r>
            <a:endParaRPr lang="en-IN" dirty="0"/>
          </a:p>
        </p:txBody>
      </p:sp>
      <p:sp>
        <p:nvSpPr>
          <p:cNvPr id="8" name="Right Brace 7"/>
          <p:cNvSpPr/>
          <p:nvPr/>
        </p:nvSpPr>
        <p:spPr>
          <a:xfrm rot="5400000">
            <a:off x="5295900" y="-114300"/>
            <a:ext cx="1600200" cy="944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Rectangle 8"/>
          <p:cNvSpPr/>
          <p:nvPr/>
        </p:nvSpPr>
        <p:spPr>
          <a:xfrm>
            <a:off x="3009900" y="5486400"/>
            <a:ext cx="6172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May also be taxed in India</a:t>
            </a:r>
          </a:p>
          <a:p>
            <a:pPr algn="ctr"/>
            <a:r>
              <a:rPr lang="en-US" b="1" dirty="0">
                <a:solidFill>
                  <a:srgbClr val="FF0000"/>
                </a:solidFill>
              </a:rPr>
              <a:t>(Maximum amount of tax chargeable is Restricted to 10% of Gross Interest)</a:t>
            </a:r>
            <a:endParaRPr lang="en-IN" b="1" dirty="0">
              <a:solidFill>
                <a:srgbClr val="FF0000"/>
              </a:solidFill>
            </a:endParaRPr>
          </a:p>
        </p:txBody>
      </p:sp>
      <p:sp>
        <p:nvSpPr>
          <p:cNvPr id="5" name="TextBox 4">
            <a:extLst>
              <a:ext uri="{FF2B5EF4-FFF2-40B4-BE49-F238E27FC236}">
                <a16:creationId xmlns:a16="http://schemas.microsoft.com/office/drawing/2014/main" id="{DA6DC071-252B-379A-CD48-061747B8F342}"/>
              </a:ext>
            </a:extLst>
          </p:cNvPr>
          <p:cNvSpPr txBox="1"/>
          <p:nvPr/>
        </p:nvSpPr>
        <p:spPr>
          <a:xfrm flipH="1">
            <a:off x="7132319" y="1897402"/>
            <a:ext cx="4602481" cy="646331"/>
          </a:xfrm>
          <a:prstGeom prst="rect">
            <a:avLst/>
          </a:prstGeom>
          <a:noFill/>
        </p:spPr>
        <p:txBody>
          <a:bodyPr wrap="square" rtlCol="0">
            <a:spAutoFit/>
          </a:bodyPr>
          <a:lstStyle/>
          <a:p>
            <a:r>
              <a:rPr lang="en-US" dirty="0">
                <a:solidFill>
                  <a:srgbClr val="FF0000"/>
                </a:solidFill>
                <a:highlight>
                  <a:srgbClr val="FFFF00"/>
                </a:highlight>
              </a:rPr>
              <a:t>* FRANCE, GERMANY, OMAN, QATAR, SAUDI ARABIA</a:t>
            </a:r>
            <a:endParaRPr lang="en-IN" dirty="0">
              <a:solidFill>
                <a:srgbClr val="FF0000"/>
              </a:solidFill>
              <a:highlight>
                <a:srgbClr val="FFFF00"/>
              </a:highlight>
            </a:endParaRPr>
          </a:p>
        </p:txBody>
      </p:sp>
      <p:sp>
        <p:nvSpPr>
          <p:cNvPr id="10" name="Date Placeholder 9">
            <a:extLst>
              <a:ext uri="{FF2B5EF4-FFF2-40B4-BE49-F238E27FC236}">
                <a16:creationId xmlns:a16="http://schemas.microsoft.com/office/drawing/2014/main" id="{1239B2BD-4801-0A18-1B36-AA1711EBB156}"/>
              </a:ext>
            </a:extLst>
          </p:cNvPr>
          <p:cNvSpPr>
            <a:spLocks noGrp="1"/>
          </p:cNvSpPr>
          <p:nvPr>
            <p:ph type="dt" sz="half" idx="10"/>
          </p:nvPr>
        </p:nvSpPr>
        <p:spPr/>
        <p:txBody>
          <a:bodyPr/>
          <a:lstStyle/>
          <a:p>
            <a:r>
              <a:rPr lang="en-US"/>
              <a:t>07th October 2024</a:t>
            </a:r>
          </a:p>
        </p:txBody>
      </p:sp>
      <p:sp>
        <p:nvSpPr>
          <p:cNvPr id="11" name="Footer Placeholder 10">
            <a:extLst>
              <a:ext uri="{FF2B5EF4-FFF2-40B4-BE49-F238E27FC236}">
                <a16:creationId xmlns:a16="http://schemas.microsoft.com/office/drawing/2014/main" id="{0AAE4D15-6D89-2502-6CDD-9796AF874664}"/>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5995871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4632"/>
            <a:ext cx="11353800" cy="1039368"/>
          </a:xfrm>
        </p:spPr>
        <p:txBody>
          <a:bodyPr>
            <a:normAutofit/>
          </a:bodyPr>
          <a:lstStyle/>
          <a:p>
            <a:pPr algn="ctr"/>
            <a:r>
              <a:rPr lang="en-US" sz="3600" dirty="0"/>
              <a:t>Changes in Para 2 of Article on Interest in other TREATIES</a:t>
            </a:r>
            <a:endParaRPr lang="en-IN" sz="3600" dirty="0"/>
          </a:p>
        </p:txBody>
      </p:sp>
      <p:sp>
        <p:nvSpPr>
          <p:cNvPr id="3" name="Content Placeholder 2"/>
          <p:cNvSpPr>
            <a:spLocks noGrp="1"/>
          </p:cNvSpPr>
          <p:nvPr>
            <p:ph idx="1"/>
          </p:nvPr>
        </p:nvSpPr>
        <p:spPr>
          <a:xfrm>
            <a:off x="609600" y="1447800"/>
            <a:ext cx="11049000" cy="5105400"/>
          </a:xfrm>
        </p:spPr>
        <p:txBody>
          <a:bodyPr>
            <a:normAutofit fontScale="92500" lnSpcReduction="20000"/>
          </a:bodyPr>
          <a:lstStyle/>
          <a:p>
            <a:pPr marL="0" indent="0">
              <a:buNone/>
            </a:pPr>
            <a:r>
              <a:rPr lang="en-US" sz="2400" b="1" u="sng" dirty="0">
                <a:solidFill>
                  <a:srgbClr val="FF0000"/>
                </a:solidFill>
              </a:rPr>
              <a:t>UAE</a:t>
            </a:r>
          </a:p>
          <a:p>
            <a:r>
              <a:rPr lang="en-US" dirty="0"/>
              <a:t>Maximum tax rate is </a:t>
            </a:r>
          </a:p>
          <a:p>
            <a:pPr lvl="1"/>
            <a:r>
              <a:rPr lang="en-US" dirty="0">
                <a:solidFill>
                  <a:srgbClr val="FF0000"/>
                </a:solidFill>
              </a:rPr>
              <a:t>5% </a:t>
            </a:r>
            <a:r>
              <a:rPr lang="en-US" dirty="0"/>
              <a:t>of the gross amount of the interest if such interest is paid on a loan granted by a bank carrying on a bona fide banking business or by a similar financial institution; and</a:t>
            </a:r>
          </a:p>
          <a:p>
            <a:pPr lvl="1"/>
            <a:r>
              <a:rPr lang="en-US" dirty="0">
                <a:solidFill>
                  <a:srgbClr val="FF0000"/>
                </a:solidFill>
              </a:rPr>
              <a:t>12.5 %</a:t>
            </a:r>
            <a:r>
              <a:rPr lang="en-US" dirty="0"/>
              <a:t> of the gross amount of the interest in all other cases.</a:t>
            </a:r>
          </a:p>
          <a:p>
            <a:pPr marL="0" indent="0">
              <a:buNone/>
            </a:pPr>
            <a:r>
              <a:rPr lang="en-US" sz="2400" b="1" u="sng" dirty="0">
                <a:solidFill>
                  <a:srgbClr val="FF0000"/>
                </a:solidFill>
              </a:rPr>
              <a:t>USA</a:t>
            </a:r>
            <a:endParaRPr lang="en-US" sz="2400" dirty="0">
              <a:solidFill>
                <a:srgbClr val="FF0000"/>
              </a:solidFill>
            </a:endParaRPr>
          </a:p>
          <a:p>
            <a:pPr>
              <a:buFont typeface="Arial" pitchFamily="34" charset="0"/>
              <a:buChar char="•"/>
            </a:pPr>
            <a:r>
              <a:rPr lang="en-US" dirty="0"/>
              <a:t>Maximum tax rate is </a:t>
            </a:r>
          </a:p>
          <a:p>
            <a:pPr lvl="1">
              <a:buFont typeface="Arial" pitchFamily="34" charset="0"/>
              <a:buChar char="•"/>
            </a:pPr>
            <a:r>
              <a:rPr lang="en-US" dirty="0">
                <a:solidFill>
                  <a:srgbClr val="FF0000"/>
                </a:solidFill>
              </a:rPr>
              <a:t>10</a:t>
            </a:r>
            <a:r>
              <a:rPr lang="en-US" dirty="0"/>
              <a:t> % of the gross amount of the interest if such interest is paid on a loan granted by a bank carrying on a bona fide banking business or by a similar financial institution (including an insurance company) ; and</a:t>
            </a:r>
          </a:p>
          <a:p>
            <a:pPr lvl="1">
              <a:buFont typeface="Arial" pitchFamily="34" charset="0"/>
              <a:buChar char="•"/>
            </a:pPr>
            <a:r>
              <a:rPr lang="en-US" dirty="0">
                <a:solidFill>
                  <a:srgbClr val="FF0000"/>
                </a:solidFill>
              </a:rPr>
              <a:t>15 %</a:t>
            </a:r>
            <a:r>
              <a:rPr lang="en-US" dirty="0"/>
              <a:t> of the gross amount of the interest in all other cases.</a:t>
            </a:r>
          </a:p>
          <a:p>
            <a:pPr marL="0" indent="0">
              <a:buNone/>
            </a:pPr>
            <a:r>
              <a:rPr lang="en-US" b="1" u="sng" dirty="0">
                <a:solidFill>
                  <a:srgbClr val="FF0000"/>
                </a:solidFill>
              </a:rPr>
              <a:t>Australia</a:t>
            </a:r>
          </a:p>
          <a:p>
            <a:pPr>
              <a:buFont typeface="Arial" pitchFamily="34" charset="0"/>
              <a:buChar char="•"/>
            </a:pPr>
            <a:r>
              <a:rPr lang="en-US" dirty="0"/>
              <a:t>Maximum tax rate is </a:t>
            </a:r>
            <a:r>
              <a:rPr lang="en-US" dirty="0">
                <a:solidFill>
                  <a:srgbClr val="FF0000"/>
                </a:solidFill>
              </a:rPr>
              <a:t>15%.</a:t>
            </a:r>
          </a:p>
          <a:p>
            <a:pPr marL="0" indent="0">
              <a:buNone/>
            </a:pPr>
            <a:r>
              <a:rPr lang="en-US" sz="2400" b="1" u="sng" dirty="0">
                <a:solidFill>
                  <a:srgbClr val="FF0000"/>
                </a:solidFill>
              </a:rPr>
              <a:t>Canada </a:t>
            </a:r>
          </a:p>
          <a:p>
            <a:pPr marL="0" indent="0">
              <a:buNone/>
            </a:pPr>
            <a:r>
              <a:rPr lang="en-US" dirty="0"/>
              <a:t>Maximum Tax Rate is </a:t>
            </a:r>
            <a:r>
              <a:rPr lang="en-US" dirty="0">
                <a:solidFill>
                  <a:srgbClr val="FF0000"/>
                </a:solidFill>
              </a:rPr>
              <a:t>15%.</a:t>
            </a:r>
          </a:p>
          <a:p>
            <a:pPr marL="0" indent="0">
              <a:buNone/>
            </a:pPr>
            <a:r>
              <a:rPr lang="en-US" sz="2400" b="1" u="sng" dirty="0">
                <a:solidFill>
                  <a:srgbClr val="FF0000"/>
                </a:solidFill>
              </a:rPr>
              <a:t>UK</a:t>
            </a:r>
          </a:p>
          <a:p>
            <a:r>
              <a:rPr lang="en-US" dirty="0"/>
              <a:t>Maximum Tax Rate is </a:t>
            </a:r>
            <a:r>
              <a:rPr lang="en-US" dirty="0">
                <a:solidFill>
                  <a:srgbClr val="FF0000"/>
                </a:solidFill>
              </a:rPr>
              <a:t>15%</a:t>
            </a:r>
            <a:r>
              <a:rPr lang="en-US" dirty="0"/>
              <a:t>.</a:t>
            </a:r>
          </a:p>
          <a:p>
            <a:pPr marL="0" indent="0">
              <a:buNone/>
            </a:pPr>
            <a:endParaRPr lang="en-US" dirty="0"/>
          </a:p>
        </p:txBody>
      </p:sp>
      <p:sp>
        <p:nvSpPr>
          <p:cNvPr id="4" name="Date Placeholder 3">
            <a:extLst>
              <a:ext uri="{FF2B5EF4-FFF2-40B4-BE49-F238E27FC236}">
                <a16:creationId xmlns:a16="http://schemas.microsoft.com/office/drawing/2014/main" id="{C80FCD54-7FE5-F31A-B78B-BBD6F0A98B1B}"/>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8C89535F-3D2A-D61E-37EF-2D5829FFC066}"/>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1473119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9B84-884A-85AE-E0F9-13E3E969F3E4}"/>
              </a:ext>
            </a:extLst>
          </p:cNvPr>
          <p:cNvSpPr>
            <a:spLocks noGrp="1"/>
          </p:cNvSpPr>
          <p:nvPr>
            <p:ph type="title"/>
          </p:nvPr>
        </p:nvSpPr>
        <p:spPr>
          <a:xfrm>
            <a:off x="842264" y="-152400"/>
            <a:ext cx="10583672" cy="1609344"/>
          </a:xfrm>
        </p:spPr>
        <p:txBody>
          <a:bodyPr/>
          <a:lstStyle/>
          <a:p>
            <a:r>
              <a:rPr lang="en-US" sz="1800" b="1" dirty="0">
                <a:latin typeface="Arial" panose="020B0604020202020204" pitchFamily="34" charset="0"/>
                <a:ea typeface="Times New Roman" panose="02020603050405020304" pitchFamily="18" charset="0"/>
              </a:rPr>
              <a:t>Specific column ITR</a:t>
            </a:r>
            <a:r>
              <a:rPr lang="en-US" sz="1800" dirty="0">
                <a:latin typeface="Arial" panose="020B0604020202020204" pitchFamily="34" charset="0"/>
                <a:ea typeface="Times New Roman" panose="02020603050405020304" pitchFamily="18" charset="0"/>
              </a:rPr>
              <a:t> -  </a:t>
            </a:r>
            <a:r>
              <a:rPr lang="en-US" sz="1800" b="1" dirty="0">
                <a:effectLst/>
                <a:latin typeface="Arial" panose="020B0604020202020204" pitchFamily="34" charset="0"/>
                <a:ea typeface="Times New Roman" panose="02020603050405020304" pitchFamily="18" charset="0"/>
              </a:rPr>
              <a:t>SCHEDULE </a:t>
            </a:r>
            <a:r>
              <a:rPr lang="en-US" sz="1800" b="1" dirty="0" err="1">
                <a:effectLst/>
                <a:latin typeface="Arial" panose="020B0604020202020204" pitchFamily="34" charset="0"/>
                <a:ea typeface="Times New Roman" panose="02020603050405020304" pitchFamily="18" charset="0"/>
              </a:rPr>
              <a:t>os</a:t>
            </a:r>
            <a:r>
              <a:rPr lang="en-US" sz="1800" dirty="0">
                <a:effectLst/>
                <a:latin typeface="Arial" panose="020B0604020202020204" pitchFamily="34" charset="0"/>
                <a:ea typeface="Times New Roman" panose="02020603050405020304" pitchFamily="18" charset="0"/>
              </a:rPr>
              <a:t> - Amount included in 1 and 2 above, which is claimed as chargeable at special rates in India as per DTAA</a:t>
            </a:r>
            <a:endParaRPr lang="en-IN" dirty="0"/>
          </a:p>
        </p:txBody>
      </p:sp>
      <p:sp>
        <p:nvSpPr>
          <p:cNvPr id="4" name="Date Placeholder 3">
            <a:extLst>
              <a:ext uri="{FF2B5EF4-FFF2-40B4-BE49-F238E27FC236}">
                <a16:creationId xmlns:a16="http://schemas.microsoft.com/office/drawing/2014/main" id="{E0F1FD7D-BECE-0311-DEE8-FBBEC373C260}"/>
              </a:ext>
            </a:extLst>
          </p:cNvPr>
          <p:cNvSpPr>
            <a:spLocks noGrp="1"/>
          </p:cNvSpPr>
          <p:nvPr>
            <p:ph type="dt" sz="half" idx="10"/>
          </p:nvPr>
        </p:nvSpPr>
        <p:spPr/>
        <p:txBody>
          <a:bodyPr/>
          <a:lstStyle/>
          <a:p>
            <a:r>
              <a:rPr lang="en-US"/>
              <a:t>07th October 2024</a:t>
            </a:r>
          </a:p>
        </p:txBody>
      </p:sp>
      <p:graphicFrame>
        <p:nvGraphicFramePr>
          <p:cNvPr id="8" name="Table 7">
            <a:extLst>
              <a:ext uri="{FF2B5EF4-FFF2-40B4-BE49-F238E27FC236}">
                <a16:creationId xmlns:a16="http://schemas.microsoft.com/office/drawing/2014/main" id="{5E94DEB7-B585-F00C-AA57-35A75CBAE324}"/>
              </a:ext>
            </a:extLst>
          </p:cNvPr>
          <p:cNvGraphicFramePr>
            <a:graphicFrameLocks noGrp="1"/>
          </p:cNvGraphicFramePr>
          <p:nvPr>
            <p:extLst>
              <p:ext uri="{D42A27DB-BD31-4B8C-83A1-F6EECF244321}">
                <p14:modId xmlns:p14="http://schemas.microsoft.com/office/powerpoint/2010/main" val="2510584735"/>
              </p:ext>
            </p:extLst>
          </p:nvPr>
        </p:nvGraphicFramePr>
        <p:xfrm>
          <a:off x="842262" y="889737"/>
          <a:ext cx="10395714" cy="1262380"/>
        </p:xfrm>
        <a:graphic>
          <a:graphicData uri="http://schemas.openxmlformats.org/drawingml/2006/table">
            <a:tbl>
              <a:tblPr>
                <a:tableStyleId>{5C22544A-7EE6-4342-B048-85BDC9FD1C3A}</a:tableStyleId>
              </a:tblPr>
              <a:tblGrid>
                <a:gridCol w="345082">
                  <a:extLst>
                    <a:ext uri="{9D8B030D-6E8A-4147-A177-3AD203B41FA5}">
                      <a16:colId xmlns:a16="http://schemas.microsoft.com/office/drawing/2014/main" val="462543492"/>
                    </a:ext>
                  </a:extLst>
                </a:gridCol>
                <a:gridCol w="1209492">
                  <a:extLst>
                    <a:ext uri="{9D8B030D-6E8A-4147-A177-3AD203B41FA5}">
                      <a16:colId xmlns:a16="http://schemas.microsoft.com/office/drawing/2014/main" val="3351575820"/>
                    </a:ext>
                  </a:extLst>
                </a:gridCol>
                <a:gridCol w="916799">
                  <a:extLst>
                    <a:ext uri="{9D8B030D-6E8A-4147-A177-3AD203B41FA5}">
                      <a16:colId xmlns:a16="http://schemas.microsoft.com/office/drawing/2014/main" val="704399547"/>
                    </a:ext>
                  </a:extLst>
                </a:gridCol>
                <a:gridCol w="1147993">
                  <a:extLst>
                    <a:ext uri="{9D8B030D-6E8A-4147-A177-3AD203B41FA5}">
                      <a16:colId xmlns:a16="http://schemas.microsoft.com/office/drawing/2014/main" val="4255880413"/>
                    </a:ext>
                  </a:extLst>
                </a:gridCol>
                <a:gridCol w="614996">
                  <a:extLst>
                    <a:ext uri="{9D8B030D-6E8A-4147-A177-3AD203B41FA5}">
                      <a16:colId xmlns:a16="http://schemas.microsoft.com/office/drawing/2014/main" val="2864070523"/>
                    </a:ext>
                  </a:extLst>
                </a:gridCol>
                <a:gridCol w="1124077">
                  <a:extLst>
                    <a:ext uri="{9D8B030D-6E8A-4147-A177-3AD203B41FA5}">
                      <a16:colId xmlns:a16="http://schemas.microsoft.com/office/drawing/2014/main" val="3119733182"/>
                    </a:ext>
                  </a:extLst>
                </a:gridCol>
                <a:gridCol w="818856">
                  <a:extLst>
                    <a:ext uri="{9D8B030D-6E8A-4147-A177-3AD203B41FA5}">
                      <a16:colId xmlns:a16="http://schemas.microsoft.com/office/drawing/2014/main" val="2288804387"/>
                    </a:ext>
                  </a:extLst>
                </a:gridCol>
                <a:gridCol w="2584123">
                  <a:extLst>
                    <a:ext uri="{9D8B030D-6E8A-4147-A177-3AD203B41FA5}">
                      <a16:colId xmlns:a16="http://schemas.microsoft.com/office/drawing/2014/main" val="1365267757"/>
                    </a:ext>
                  </a:extLst>
                </a:gridCol>
                <a:gridCol w="817717">
                  <a:extLst>
                    <a:ext uri="{9D8B030D-6E8A-4147-A177-3AD203B41FA5}">
                      <a16:colId xmlns:a16="http://schemas.microsoft.com/office/drawing/2014/main" val="4255720956"/>
                    </a:ext>
                  </a:extLst>
                </a:gridCol>
                <a:gridCol w="816579">
                  <a:extLst>
                    <a:ext uri="{9D8B030D-6E8A-4147-A177-3AD203B41FA5}">
                      <a16:colId xmlns:a16="http://schemas.microsoft.com/office/drawing/2014/main" val="558316143"/>
                    </a:ext>
                  </a:extLst>
                </a:gridCol>
              </a:tblGrid>
              <a:tr h="704850">
                <a:tc>
                  <a:txBody>
                    <a:bodyPr/>
                    <a:lstStyle/>
                    <a:p>
                      <a:pPr algn="ctr"/>
                      <a:r>
                        <a:rPr lang="en-US" sz="1300">
                          <a:effectLst/>
                        </a:rPr>
                        <a:t>Sl. No.</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300">
                          <a:effectLst/>
                        </a:rPr>
                        <a:t>Amount of income</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IN" sz="1300">
                          <a:effectLst/>
                        </a:rPr>
                        <a:t>Item No.1 ai,1b to 2 in which included</a:t>
                      </a:r>
                    </a:p>
                    <a:p>
                      <a:pPr algn="ctr"/>
                      <a:r>
                        <a:rPr lang="en-US" sz="1300">
                          <a:effectLst/>
                        </a:rPr>
                        <a:t> </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US" sz="1300">
                          <a:effectLst/>
                        </a:rPr>
                        <a:t>Country name &amp; Code</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Article of DTAA</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Rate as per Treaty</a:t>
                      </a:r>
                      <a:endParaRPr lang="en-IN" sz="1300">
                        <a:effectLst/>
                      </a:endParaRPr>
                    </a:p>
                    <a:p>
                      <a:pPr algn="ctr"/>
                      <a:r>
                        <a:rPr lang="en-US" sz="1300">
                          <a:effectLst/>
                        </a:rPr>
                        <a:t>(enter NIL, if not chargeable)</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Whether TRC obtained</a:t>
                      </a:r>
                      <a:endParaRPr lang="en-IN" sz="1300">
                        <a:effectLst/>
                      </a:endParaRPr>
                    </a:p>
                    <a:p>
                      <a:pPr algn="ctr"/>
                      <a:r>
                        <a:rPr lang="en-US" sz="1300">
                          <a:effectLst/>
                        </a:rPr>
                        <a:t>(Y/N)</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Section of I.T. Act</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US" sz="1300">
                          <a:effectLst/>
                        </a:rPr>
                        <a:t>Rate as per I.T. Act</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Applicable rate [lower of (6) or (9)]</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3356986083"/>
                  </a:ext>
                </a:extLst>
              </a:tr>
              <a:tr h="155575">
                <a:tc>
                  <a:txBody>
                    <a:bodyPr/>
                    <a:lstStyle/>
                    <a:p>
                      <a:pPr algn="ctr"/>
                      <a:r>
                        <a:rPr lang="fr-CA" sz="1300">
                          <a:effectLst/>
                        </a:rPr>
                        <a:t>(1)</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US" sz="1300">
                          <a:effectLst/>
                        </a:rPr>
                        <a:t>(2)</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(3)</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US" sz="1300">
                          <a:effectLst/>
                        </a:rPr>
                        <a:t>(4)</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(5)</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(6)</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(7)</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(8)</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fr-CA" sz="1300">
                          <a:effectLst/>
                        </a:rPr>
                        <a:t>(9)</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fr-CA" sz="1300" dirty="0">
                          <a:effectLst/>
                        </a:rPr>
                        <a:t>(10)</a:t>
                      </a: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1755576923"/>
                  </a:ext>
                </a:extLst>
              </a:tr>
            </a:tbl>
          </a:graphicData>
        </a:graphic>
      </p:graphicFrame>
      <p:pic>
        <p:nvPicPr>
          <p:cNvPr id="12" name="Content Placeholder 11" descr="A screenshot of a computer&#10;&#10;Description automatically generated">
            <a:extLst>
              <a:ext uri="{FF2B5EF4-FFF2-40B4-BE49-F238E27FC236}">
                <a16:creationId xmlns:a16="http://schemas.microsoft.com/office/drawing/2014/main" id="{A18D91FB-7C0A-73D1-CEED-AFA08F3942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939" y="2590800"/>
            <a:ext cx="11281508" cy="3681983"/>
          </a:xfrm>
        </p:spPr>
      </p:pic>
      <p:sp>
        <p:nvSpPr>
          <p:cNvPr id="13" name="Footer Placeholder 12">
            <a:extLst>
              <a:ext uri="{FF2B5EF4-FFF2-40B4-BE49-F238E27FC236}">
                <a16:creationId xmlns:a16="http://schemas.microsoft.com/office/drawing/2014/main" id="{1001E53C-3B31-66AD-72C5-1A3739E30CA0}"/>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6266051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10058400" cy="1609344"/>
          </a:xfrm>
        </p:spPr>
        <p:txBody>
          <a:bodyPr/>
          <a:lstStyle/>
          <a:p>
            <a:pPr algn="ctr"/>
            <a:r>
              <a:rPr lang="en-US" dirty="0"/>
              <a:t>Exemptions under the Income tax act for interest income</a:t>
            </a:r>
            <a:endParaRPr lang="en-IN" dirty="0"/>
          </a:p>
        </p:txBody>
      </p:sp>
      <p:sp>
        <p:nvSpPr>
          <p:cNvPr id="3" name="Content Placeholder 2"/>
          <p:cNvSpPr>
            <a:spLocks noGrp="1"/>
          </p:cNvSpPr>
          <p:nvPr>
            <p:ph idx="1"/>
          </p:nvPr>
        </p:nvSpPr>
        <p:spPr>
          <a:xfrm>
            <a:off x="838200" y="1905000"/>
            <a:ext cx="10744200" cy="4050792"/>
          </a:xfrm>
        </p:spPr>
        <p:txBody>
          <a:bodyPr/>
          <a:lstStyle/>
          <a:p>
            <a:pPr marL="0" indent="0" algn="just">
              <a:buNone/>
            </a:pPr>
            <a:r>
              <a:rPr lang="en-US" b="1" u="sng" dirty="0"/>
              <a:t>Section 10:</a:t>
            </a:r>
            <a:r>
              <a:rPr lang="en-US" dirty="0"/>
              <a:t> </a:t>
            </a:r>
            <a:r>
              <a:rPr lang="en-US" b="0" i="0" dirty="0">
                <a:solidFill>
                  <a:srgbClr val="212529"/>
                </a:solidFill>
                <a:effectLst/>
              </a:rPr>
              <a:t>In computing the total income of a previous year of any person, any income falling within any of the following clauses shall not be included</a:t>
            </a:r>
            <a:endParaRPr lang="en-US" dirty="0"/>
          </a:p>
          <a:p>
            <a:pPr marL="0" indent="0">
              <a:buNone/>
            </a:pPr>
            <a:r>
              <a:rPr lang="en-US" dirty="0"/>
              <a:t>(4)(ii) :</a:t>
            </a:r>
          </a:p>
          <a:p>
            <a:pPr marL="0" indent="0" algn="just">
              <a:buNone/>
            </a:pPr>
            <a:r>
              <a:rPr lang="en-US" dirty="0">
                <a:solidFill>
                  <a:srgbClr val="FF0000"/>
                </a:solidFill>
              </a:rPr>
              <a:t>in the case of </a:t>
            </a:r>
            <a:r>
              <a:rPr lang="en-US" b="1" u="sng" dirty="0">
                <a:solidFill>
                  <a:srgbClr val="FF0000"/>
                </a:solidFill>
              </a:rPr>
              <a:t>an Individual</a:t>
            </a:r>
            <a:r>
              <a:rPr lang="en-US" dirty="0"/>
              <a:t>, any income by way of </a:t>
            </a:r>
            <a:r>
              <a:rPr lang="en-US" b="1" dirty="0"/>
              <a:t>interest on moneys standing to his credit in a Non-Resident (External) Account</a:t>
            </a:r>
            <a:r>
              <a:rPr lang="en-US" dirty="0"/>
              <a:t> in any bank in India </a:t>
            </a:r>
            <a:r>
              <a:rPr lang="en-US" b="1" dirty="0">
                <a:solidFill>
                  <a:srgbClr val="FF0000"/>
                </a:solidFill>
              </a:rPr>
              <a:t>in accordance with the Foreign Exchange Management Act, 1999</a:t>
            </a:r>
            <a:r>
              <a:rPr lang="en-US" dirty="0"/>
              <a:t>, and the rules made thereunder; </a:t>
            </a:r>
          </a:p>
          <a:p>
            <a:pPr marL="0" indent="0" algn="just">
              <a:buNone/>
            </a:pPr>
            <a:endParaRPr lang="en-US" dirty="0"/>
          </a:p>
          <a:p>
            <a:pPr marL="0" indent="0" algn="just">
              <a:buNone/>
            </a:pPr>
            <a:r>
              <a:rPr lang="en-US" dirty="0"/>
              <a:t>Provided that such individual </a:t>
            </a:r>
            <a:r>
              <a:rPr lang="en-US" b="1" dirty="0">
                <a:solidFill>
                  <a:srgbClr val="FF0000"/>
                </a:solidFill>
              </a:rPr>
              <a:t>is a person resident outside India</a:t>
            </a:r>
            <a:r>
              <a:rPr lang="en-US" dirty="0"/>
              <a:t> as defined in clause (w)  of section 2 of the said Act or </a:t>
            </a:r>
            <a:r>
              <a:rPr lang="en-US" b="1" dirty="0">
                <a:solidFill>
                  <a:srgbClr val="FF0000"/>
                </a:solidFill>
              </a:rPr>
              <a:t>is a person who has been permitted by the Reserve Bank of India</a:t>
            </a:r>
            <a:r>
              <a:rPr lang="en-US" dirty="0"/>
              <a:t> to maintain the aforesaid Account.</a:t>
            </a:r>
            <a:endParaRPr lang="en-IN" dirty="0"/>
          </a:p>
        </p:txBody>
      </p:sp>
      <p:sp>
        <p:nvSpPr>
          <p:cNvPr id="4" name="Date Placeholder 3">
            <a:extLst>
              <a:ext uri="{FF2B5EF4-FFF2-40B4-BE49-F238E27FC236}">
                <a16:creationId xmlns:a16="http://schemas.microsoft.com/office/drawing/2014/main" id="{4646EAD5-5285-32E9-7AA3-C330155E4ADF}"/>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9C30679A-1DBB-2971-123B-A35112BE2F18}"/>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3809360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10058400" cy="1609344"/>
          </a:xfrm>
        </p:spPr>
        <p:txBody>
          <a:bodyPr/>
          <a:lstStyle/>
          <a:p>
            <a:pPr algn="ctr"/>
            <a:r>
              <a:rPr lang="en-US" dirty="0"/>
              <a:t>Exemptions under the Income tax act for interest income</a:t>
            </a:r>
            <a:endParaRPr lang="en-IN" dirty="0"/>
          </a:p>
        </p:txBody>
      </p:sp>
      <p:sp>
        <p:nvSpPr>
          <p:cNvPr id="3" name="Content Placeholder 2"/>
          <p:cNvSpPr>
            <a:spLocks noGrp="1"/>
          </p:cNvSpPr>
          <p:nvPr>
            <p:ph idx="1"/>
          </p:nvPr>
        </p:nvSpPr>
        <p:spPr>
          <a:xfrm>
            <a:off x="838200" y="1905000"/>
            <a:ext cx="10744200" cy="4419600"/>
          </a:xfrm>
        </p:spPr>
        <p:txBody>
          <a:bodyPr>
            <a:normAutofit/>
          </a:bodyPr>
          <a:lstStyle/>
          <a:p>
            <a:pPr marL="0" indent="0">
              <a:buNone/>
            </a:pPr>
            <a:r>
              <a:rPr lang="en-US" b="1" u="sng" dirty="0"/>
              <a:t>Section 10: </a:t>
            </a:r>
            <a:r>
              <a:rPr lang="en-US" b="0" i="0" dirty="0">
                <a:solidFill>
                  <a:srgbClr val="212529"/>
                </a:solidFill>
                <a:effectLst/>
              </a:rPr>
              <a:t>In computing the total income of a previous year of any person, any income falling within any of the following clauses shall not be included</a:t>
            </a:r>
            <a:endParaRPr lang="en-US" dirty="0"/>
          </a:p>
          <a:p>
            <a:pPr marL="0" indent="0">
              <a:buNone/>
            </a:pPr>
            <a:r>
              <a:rPr lang="en-US" b="1" u="sng" dirty="0"/>
              <a:t>(15)(iv)(fa):</a:t>
            </a:r>
          </a:p>
          <a:p>
            <a:pPr marL="0" indent="0" algn="just">
              <a:buNone/>
            </a:pPr>
            <a:r>
              <a:rPr lang="en-US" dirty="0"/>
              <a:t>Interest payable by a scheduled bank to a </a:t>
            </a:r>
            <a:r>
              <a:rPr lang="en-US" b="1" dirty="0"/>
              <a:t>non-resident or to a person who is not ordinarily resident </a:t>
            </a:r>
            <a:r>
              <a:rPr lang="en-US" b="1" dirty="0">
                <a:solidFill>
                  <a:srgbClr val="FF0000"/>
                </a:solidFill>
              </a:rPr>
              <a:t>within the meaning of sub-section (6) of section 6</a:t>
            </a:r>
            <a:r>
              <a:rPr lang="en-US" dirty="0">
                <a:solidFill>
                  <a:srgbClr val="FF0000"/>
                </a:solidFill>
              </a:rPr>
              <a:t> </a:t>
            </a:r>
            <a:r>
              <a:rPr lang="en-US" dirty="0"/>
              <a:t>on deposits in foreign currency </a:t>
            </a:r>
            <a:r>
              <a:rPr lang="en-US" b="1" dirty="0"/>
              <a:t>where the acceptance of such deposits by the bank is approved by the Reserve Bank of India.</a:t>
            </a:r>
          </a:p>
          <a:p>
            <a:pPr marL="0" indent="0">
              <a:buNone/>
            </a:pPr>
            <a:endParaRPr lang="en-US" b="1" dirty="0"/>
          </a:p>
          <a:p>
            <a:pPr marL="0" indent="0">
              <a:buNone/>
            </a:pPr>
            <a:r>
              <a:rPr lang="en-US" b="1" u="sng" dirty="0"/>
              <a:t>Major Point of Difference between 10(4)(ii) and 10(15)(iv)(</a:t>
            </a:r>
            <a:r>
              <a:rPr lang="en-US" b="1" u="sng" dirty="0" err="1"/>
              <a:t>fa</a:t>
            </a:r>
            <a:r>
              <a:rPr lang="en-US" b="1" u="sng" dirty="0"/>
              <a:t>)</a:t>
            </a:r>
          </a:p>
          <a:p>
            <a:pPr marL="0" indent="0">
              <a:buNone/>
            </a:pPr>
            <a:r>
              <a:rPr lang="en-US" dirty="0"/>
              <a:t>10(4)(ii) – NRE Account interest – Residential status as per FEMA needs to be considered.</a:t>
            </a:r>
          </a:p>
          <a:p>
            <a:pPr marL="0" indent="0">
              <a:buNone/>
            </a:pPr>
            <a:r>
              <a:rPr lang="en-US" dirty="0"/>
              <a:t>10(15)(iv)(</a:t>
            </a:r>
            <a:r>
              <a:rPr lang="en-US" dirty="0" err="1"/>
              <a:t>fa</a:t>
            </a:r>
            <a:r>
              <a:rPr lang="en-US" dirty="0"/>
              <a:t>) – FC Account interest – Residential status as per Income Tax Act to be considered.</a:t>
            </a:r>
          </a:p>
        </p:txBody>
      </p:sp>
      <p:sp>
        <p:nvSpPr>
          <p:cNvPr id="4" name="Date Placeholder 3">
            <a:extLst>
              <a:ext uri="{FF2B5EF4-FFF2-40B4-BE49-F238E27FC236}">
                <a16:creationId xmlns:a16="http://schemas.microsoft.com/office/drawing/2014/main" id="{09750A9F-4BB7-C92E-CE8B-B6DD8FC25F72}"/>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73CCD427-3BF2-96D1-76C1-4599DD5DFF62}"/>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73011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E3809023-F70D-1A0B-9B13-F75FEAB46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600200"/>
            <a:ext cx="4396154" cy="3429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C418BE61-E7E5-F9E8-FA52-CE2FC117A00C}"/>
              </a:ext>
            </a:extLst>
          </p:cNvPr>
          <p:cNvGraphicFramePr>
            <a:graphicFrameLocks noGrp="1"/>
          </p:cNvGraphicFramePr>
          <p:nvPr>
            <p:ph idx="1"/>
          </p:nvPr>
        </p:nvGraphicFramePr>
        <p:xfrm>
          <a:off x="252046" y="990600"/>
          <a:ext cx="10287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46FE788-D49E-6AD4-65CC-F86DBD360ADC}"/>
              </a:ext>
            </a:extLst>
          </p:cNvPr>
          <p:cNvSpPr>
            <a:spLocks noGrp="1"/>
          </p:cNvSpPr>
          <p:nvPr>
            <p:ph type="title"/>
          </p:nvPr>
        </p:nvSpPr>
        <p:spPr>
          <a:xfrm>
            <a:off x="990600" y="282006"/>
            <a:ext cx="10058400" cy="1609344"/>
          </a:xfrm>
        </p:spPr>
        <p:txBody>
          <a:bodyPr/>
          <a:lstStyle/>
          <a:p>
            <a:pPr algn="ctr"/>
            <a:r>
              <a:rPr lang="en-US" dirty="0"/>
              <a:t>Exceptions to 6(1)(c): EXPLN. 1(B)</a:t>
            </a:r>
          </a:p>
        </p:txBody>
      </p:sp>
      <p:sp>
        <p:nvSpPr>
          <p:cNvPr id="3" name="Date Placeholder 2">
            <a:extLst>
              <a:ext uri="{FF2B5EF4-FFF2-40B4-BE49-F238E27FC236}">
                <a16:creationId xmlns:a16="http://schemas.microsoft.com/office/drawing/2014/main" id="{3C60D2A9-AB1C-6DBB-0840-F7AE8706A2F4}"/>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B2136EF1-2C94-176D-B831-443E272835C5}"/>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8469601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318"/>
            <a:ext cx="10058400" cy="1143000"/>
          </a:xfrm>
        </p:spPr>
        <p:txBody>
          <a:bodyPr/>
          <a:lstStyle/>
          <a:p>
            <a:pPr algn="ctr"/>
            <a:r>
              <a:rPr lang="en-US" dirty="0"/>
              <a:t>Case Laws related to </a:t>
            </a:r>
            <a:r>
              <a:rPr lang="en-US" dirty="0" err="1"/>
              <a:t>nre</a:t>
            </a:r>
            <a:r>
              <a:rPr lang="en-US" dirty="0"/>
              <a:t> interest</a:t>
            </a:r>
            <a:endParaRPr lang="en-IN" dirty="0"/>
          </a:p>
        </p:txBody>
      </p:sp>
      <p:sp>
        <p:nvSpPr>
          <p:cNvPr id="3" name="Content Placeholder 2"/>
          <p:cNvSpPr>
            <a:spLocks noGrp="1"/>
          </p:cNvSpPr>
          <p:nvPr>
            <p:ph idx="1"/>
          </p:nvPr>
        </p:nvSpPr>
        <p:spPr>
          <a:xfrm>
            <a:off x="685800" y="1143000"/>
            <a:ext cx="10972800" cy="5410200"/>
          </a:xfrm>
        </p:spPr>
        <p:txBody>
          <a:bodyPr>
            <a:normAutofit/>
          </a:bodyPr>
          <a:lstStyle/>
          <a:p>
            <a:r>
              <a:rPr lang="en-US" b="1" u="sng" dirty="0">
                <a:solidFill>
                  <a:srgbClr val="FF0000"/>
                </a:solidFill>
              </a:rPr>
              <a:t>Baba Shankar Rajesh vs. ACIT</a:t>
            </a:r>
            <a:r>
              <a:rPr lang="en-US" u="sng" dirty="0">
                <a:solidFill>
                  <a:srgbClr val="FF0000"/>
                </a:solidFill>
              </a:rPr>
              <a:t>,</a:t>
            </a:r>
            <a:r>
              <a:rPr lang="en-US" u="sng" dirty="0"/>
              <a:t> ([2019] </a:t>
            </a:r>
            <a:r>
              <a:rPr lang="en-US" b="1" u="sng" dirty="0"/>
              <a:t>111 taxmann.com 508</a:t>
            </a:r>
            <a:r>
              <a:rPr lang="en-US" u="sng" dirty="0"/>
              <a:t> (Chennai - Trib.))</a:t>
            </a:r>
          </a:p>
          <a:p>
            <a:pPr marL="0" indent="0">
              <a:buNone/>
            </a:pPr>
            <a:r>
              <a:rPr lang="en-US" dirty="0"/>
              <a:t>- Where assessee who was a non-resident earlier, stayed in India for relevant financial year for 283 days for taking up employment, he would become a resident in India as per FEMA; thus, he would not be entitled to exemption under section 10(4)(ii)</a:t>
            </a:r>
          </a:p>
          <a:p>
            <a:r>
              <a:rPr lang="en-US" b="1" u="sng" dirty="0">
                <a:solidFill>
                  <a:srgbClr val="FF0000"/>
                </a:solidFill>
              </a:rPr>
              <a:t>Venkatesh </a:t>
            </a:r>
            <a:r>
              <a:rPr lang="en-US" b="1" u="sng" dirty="0" err="1">
                <a:solidFill>
                  <a:srgbClr val="FF0000"/>
                </a:solidFill>
              </a:rPr>
              <a:t>Satyaraj</a:t>
            </a:r>
            <a:r>
              <a:rPr lang="en-US" b="1" u="sng" dirty="0"/>
              <a:t> vs DCIT (2017) 88 taxmann.com 915 </a:t>
            </a:r>
            <a:r>
              <a:rPr lang="en-US" u="sng" dirty="0"/>
              <a:t>(Mumbai ITAT)</a:t>
            </a:r>
            <a:r>
              <a:rPr lang="en-US" b="1" u="sng" dirty="0"/>
              <a:t> &amp; </a:t>
            </a:r>
            <a:r>
              <a:rPr lang="en-US" b="1" u="sng" dirty="0">
                <a:solidFill>
                  <a:srgbClr val="FF0000"/>
                </a:solidFill>
              </a:rPr>
              <a:t>Arvind Singh Chauhan</a:t>
            </a:r>
            <a:r>
              <a:rPr lang="en-US" b="1" u="sng" dirty="0"/>
              <a:t> v/s ITO [2014] 42 taxmann.com 285 </a:t>
            </a:r>
            <a:r>
              <a:rPr lang="en-US" u="sng" dirty="0"/>
              <a:t>(Agra - Trib.)</a:t>
            </a:r>
            <a:r>
              <a:rPr lang="en-US" b="1" u="sng" dirty="0"/>
              <a:t> </a:t>
            </a:r>
          </a:p>
          <a:p>
            <a:pPr marL="0" indent="0">
              <a:buNone/>
            </a:pPr>
            <a:r>
              <a:rPr lang="en-US" sz="1800" b="1" u="sng" dirty="0">
                <a:effectLst/>
                <a:latin typeface="Arial" panose="020B0604020202020204" pitchFamily="34" charset="0"/>
                <a:ea typeface="Times New Roman" panose="02020603050405020304" pitchFamily="18" charset="0"/>
              </a:rPr>
              <a:t>-</a:t>
            </a:r>
            <a:r>
              <a:rPr lang="en-US" sz="1800" b="1" dirty="0">
                <a:effectLst/>
                <a:latin typeface="Arial" panose="020B0604020202020204" pitchFamily="34" charset="0"/>
                <a:ea typeface="Times New Roman" panose="02020603050405020304" pitchFamily="18" charset="0"/>
              </a:rPr>
              <a:t> </a:t>
            </a:r>
            <a:r>
              <a:rPr lang="en-US" dirty="0"/>
              <a:t>Interest earned in NRE by assessee who was a person not resident in India as per provisions of FEMA, was exempt under section 10(4)</a:t>
            </a:r>
          </a:p>
          <a:p>
            <a:endParaRPr lang="en-US" dirty="0"/>
          </a:p>
          <a:p>
            <a:r>
              <a:rPr lang="en-US" b="1" u="sng" dirty="0">
                <a:solidFill>
                  <a:srgbClr val="FF0000"/>
                </a:solidFill>
              </a:rPr>
              <a:t>ACIT Vs. Ravinder </a:t>
            </a:r>
            <a:r>
              <a:rPr lang="en-US" b="1" u="sng" dirty="0" err="1">
                <a:solidFill>
                  <a:srgbClr val="FF0000"/>
                </a:solidFill>
              </a:rPr>
              <a:t>Bedi</a:t>
            </a:r>
            <a:r>
              <a:rPr lang="en-US" u="sng" dirty="0"/>
              <a:t> ([2010] </a:t>
            </a:r>
            <a:r>
              <a:rPr lang="en-US" b="1" u="sng" dirty="0"/>
              <a:t>3 taxmann.com 767</a:t>
            </a:r>
            <a:r>
              <a:rPr lang="en-US" u="sng" dirty="0"/>
              <a:t> (Delhi - Trib.)</a:t>
            </a:r>
            <a:r>
              <a:rPr lang="en-US" dirty="0"/>
              <a:t> – CIT(A) allowed exemption u/s 10(4)(ii)… but ITAT held otherwise i.e., CIT (A) was </a:t>
            </a:r>
            <a:r>
              <a:rPr lang="en-US" b="1" dirty="0">
                <a:solidFill>
                  <a:srgbClr val="FF0000"/>
                </a:solidFill>
              </a:rPr>
              <a:t>directed to decide the case afresh and to consider the residential status as per the Income tax Act (whereas he was a person resident outside India under FEMA)</a:t>
            </a:r>
            <a:r>
              <a:rPr lang="en-US" dirty="0"/>
              <a:t> for the purpose of deciding the exemption under 10(4)(ii). </a:t>
            </a:r>
          </a:p>
          <a:p>
            <a:r>
              <a:rPr lang="en-US" dirty="0"/>
              <a:t>Residential status of assessee was to be seen with respect to provisions under Act and not with respect to provisions under FEMA Act.</a:t>
            </a:r>
          </a:p>
          <a:p>
            <a:endParaRPr lang="en-US" dirty="0"/>
          </a:p>
        </p:txBody>
      </p:sp>
      <p:sp>
        <p:nvSpPr>
          <p:cNvPr id="4" name="Date Placeholder 3">
            <a:extLst>
              <a:ext uri="{FF2B5EF4-FFF2-40B4-BE49-F238E27FC236}">
                <a16:creationId xmlns:a16="http://schemas.microsoft.com/office/drawing/2014/main" id="{581E5645-E59A-D4CD-C052-BCC348DF29BC}"/>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7194476C-3F0B-846B-5AFD-FC49F3825050}"/>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5748681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8" y="643466"/>
            <a:ext cx="3686312" cy="2175934"/>
          </a:xfrm>
        </p:spPr>
        <p:txBody>
          <a:bodyPr>
            <a:normAutofit/>
          </a:bodyPr>
          <a:lstStyle/>
          <a:p>
            <a:pPr algn="ctr"/>
            <a:r>
              <a:rPr lang="en-US" sz="4800" dirty="0">
                <a:solidFill>
                  <a:srgbClr val="FF0000"/>
                </a:solidFill>
              </a:rPr>
              <a:t>DIVIDEND Income</a:t>
            </a:r>
            <a:endParaRPr lang="en-IN" sz="4800" dirty="0">
              <a:solidFill>
                <a:srgbClr val="FF0000"/>
              </a:solidFill>
            </a:endParaRPr>
          </a:p>
        </p:txBody>
      </p:sp>
      <p:sp>
        <p:nvSpPr>
          <p:cNvPr id="3" name="Content Placeholder 2"/>
          <p:cNvSpPr>
            <a:spLocks noGrp="1"/>
          </p:cNvSpPr>
          <p:nvPr>
            <p:ph idx="1"/>
          </p:nvPr>
        </p:nvSpPr>
        <p:spPr>
          <a:xfrm>
            <a:off x="5053780" y="599768"/>
            <a:ext cx="6074467" cy="2600632"/>
          </a:xfrm>
        </p:spPr>
        <p:txBody>
          <a:bodyPr anchor="ctr">
            <a:normAutofit/>
          </a:bodyPr>
          <a:lstStyle/>
          <a:p>
            <a:r>
              <a:rPr lang="en-US" dirty="0"/>
              <a:t>Dividend paid by an Indian company outside India is deemed to accrue or arise in India [9(1)(iv)]</a:t>
            </a:r>
          </a:p>
          <a:p>
            <a:pPr marL="0" indent="0">
              <a:buNone/>
            </a:pPr>
            <a:endParaRPr lang="en-US" dirty="0"/>
          </a:p>
          <a:p>
            <a:r>
              <a:rPr lang="en-US" dirty="0"/>
              <a:t>As per Section 115A (1) (a) (i) – any income by way of Dividends to a Non- Resident are taxable </a:t>
            </a:r>
            <a:r>
              <a:rPr lang="en-US" b="1" dirty="0">
                <a:solidFill>
                  <a:srgbClr val="FF0000"/>
                </a:solidFill>
              </a:rPr>
              <a:t>at the rate of 20%.</a:t>
            </a:r>
          </a:p>
          <a:p>
            <a:endParaRPr lang="en-US" dirty="0"/>
          </a:p>
          <a:p>
            <a:endParaRPr lang="en-IN" dirty="0"/>
          </a:p>
        </p:txBody>
      </p:sp>
      <p:pic>
        <p:nvPicPr>
          <p:cNvPr id="16" name="Picture 15">
            <a:extLst>
              <a:ext uri="{FF2B5EF4-FFF2-40B4-BE49-F238E27FC236}">
                <a16:creationId xmlns:a16="http://schemas.microsoft.com/office/drawing/2014/main" id="{28D1E404-F4CA-C972-0C24-13C58A68C9CB}"/>
              </a:ext>
            </a:extLst>
          </p:cNvPr>
          <p:cNvPicPr>
            <a:picLocks noChangeAspect="1"/>
          </p:cNvPicPr>
          <p:nvPr/>
        </p:nvPicPr>
        <p:blipFill>
          <a:blip r:embed="rId2"/>
          <a:stretch>
            <a:fillRect/>
          </a:stretch>
        </p:blipFill>
        <p:spPr>
          <a:xfrm>
            <a:off x="0" y="3512121"/>
            <a:ext cx="12039600" cy="2943225"/>
          </a:xfrm>
          <a:prstGeom prst="rect">
            <a:avLst/>
          </a:prstGeom>
        </p:spPr>
      </p:pic>
      <p:sp>
        <p:nvSpPr>
          <p:cNvPr id="4" name="Date Placeholder 3">
            <a:extLst>
              <a:ext uri="{FF2B5EF4-FFF2-40B4-BE49-F238E27FC236}">
                <a16:creationId xmlns:a16="http://schemas.microsoft.com/office/drawing/2014/main" id="{0CEB1828-46CA-49BA-8DC8-284E60F9BE03}"/>
              </a:ext>
            </a:extLst>
          </p:cNvPr>
          <p:cNvSpPr>
            <a:spLocks noGrp="1"/>
          </p:cNvSpPr>
          <p:nvPr>
            <p:ph type="dt" sz="half" idx="10"/>
          </p:nvPr>
        </p:nvSpPr>
        <p:spPr/>
        <p:txBody>
          <a:bodyPr/>
          <a:lstStyle/>
          <a:p>
            <a:r>
              <a:rPr lang="en-US"/>
              <a:t>07th October 2024</a:t>
            </a:r>
          </a:p>
        </p:txBody>
      </p:sp>
      <p:sp>
        <p:nvSpPr>
          <p:cNvPr id="5" name="TextBox 4">
            <a:extLst>
              <a:ext uri="{FF2B5EF4-FFF2-40B4-BE49-F238E27FC236}">
                <a16:creationId xmlns:a16="http://schemas.microsoft.com/office/drawing/2014/main" id="{6CB167F7-3C6E-580F-E0C1-FB79BDF9B1CE}"/>
              </a:ext>
            </a:extLst>
          </p:cNvPr>
          <p:cNvSpPr txBox="1"/>
          <p:nvPr/>
        </p:nvSpPr>
        <p:spPr>
          <a:xfrm>
            <a:off x="104360" y="2946455"/>
            <a:ext cx="11983280" cy="369332"/>
          </a:xfrm>
          <a:prstGeom prst="rect">
            <a:avLst/>
          </a:prstGeom>
          <a:noFill/>
        </p:spPr>
        <p:txBody>
          <a:bodyPr wrap="none" rtlCol="0">
            <a:spAutoFit/>
          </a:bodyPr>
          <a:lstStyle/>
          <a:p>
            <a:r>
              <a:rPr lang="en-US" dirty="0"/>
              <a:t>Schedule OS - </a:t>
            </a:r>
            <a:r>
              <a:rPr lang="en-US" sz="1800" dirty="0">
                <a:effectLst/>
                <a:latin typeface="Arial" panose="020B0604020202020204" pitchFamily="34" charset="0"/>
                <a:ea typeface="Times New Roman" panose="02020603050405020304" pitchFamily="18" charset="0"/>
              </a:rPr>
              <a:t>Any other income chargeable at special rate - 115A(1)(a)(i) - Other Dividend income of Non-resident:</a:t>
            </a:r>
            <a:endParaRPr lang="en-IN" dirty="0"/>
          </a:p>
        </p:txBody>
      </p:sp>
      <p:sp>
        <p:nvSpPr>
          <p:cNvPr id="6" name="Footer Placeholder 5">
            <a:extLst>
              <a:ext uri="{FF2B5EF4-FFF2-40B4-BE49-F238E27FC236}">
                <a16:creationId xmlns:a16="http://schemas.microsoft.com/office/drawing/2014/main" id="{0BBE3F70-8F97-F075-53FF-80EBCE76C1D8}"/>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8600104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ARTICLE 10 – DIVIDEND (OECD MODEL)</a:t>
            </a:r>
            <a:endParaRPr lang="en-IN" sz="4000" dirty="0"/>
          </a:p>
        </p:txBody>
      </p:sp>
      <p:sp>
        <p:nvSpPr>
          <p:cNvPr id="3" name="Content Placeholder 2"/>
          <p:cNvSpPr>
            <a:spLocks noGrp="1"/>
          </p:cNvSpPr>
          <p:nvPr>
            <p:ph idx="1"/>
          </p:nvPr>
        </p:nvSpPr>
        <p:spPr>
          <a:xfrm>
            <a:off x="937591" y="1524000"/>
            <a:ext cx="10210800" cy="5029200"/>
          </a:xfrm>
        </p:spPr>
        <p:txBody>
          <a:bodyPr>
            <a:normAutofit/>
          </a:bodyPr>
          <a:lstStyle/>
          <a:p>
            <a:pPr marL="0" indent="0" algn="just">
              <a:buNone/>
            </a:pPr>
            <a:r>
              <a:rPr lang="en-US" sz="2100" kern="0" dirty="0">
                <a:latin typeface="Times New Roman" panose="02020603050405020304" pitchFamily="18" charset="0"/>
                <a:ea typeface="Times New Roman" panose="02020603050405020304" pitchFamily="18" charset="0"/>
              </a:rPr>
              <a:t>1.</a:t>
            </a:r>
            <a:r>
              <a:rPr lang="en-US" sz="2100" b="1" kern="0" dirty="0">
                <a:effectLst/>
                <a:latin typeface="Times New Roman" panose="02020603050405020304" pitchFamily="18" charset="0"/>
                <a:ea typeface="Times New Roman" panose="02020603050405020304" pitchFamily="18" charset="0"/>
              </a:rPr>
              <a:t>Dividends paid by a company which is a resident of a Contracting State to a resident of the other Contracting State may be taxed in that other State.</a:t>
            </a:r>
          </a:p>
          <a:p>
            <a:pPr marL="0" indent="0" algn="just">
              <a:buNone/>
            </a:pPr>
            <a:endParaRPr lang="en-US" sz="2100" kern="0" dirty="0">
              <a:effectLst/>
              <a:latin typeface="Times New Roman" panose="02020603050405020304" pitchFamily="18" charset="0"/>
              <a:ea typeface="Times New Roman" panose="02020603050405020304" pitchFamily="18" charset="0"/>
            </a:endParaRPr>
          </a:p>
          <a:p>
            <a:pPr marL="0" indent="0" algn="just">
              <a:buNone/>
            </a:pPr>
            <a:r>
              <a:rPr lang="en-IN" sz="2100" dirty="0"/>
              <a:t>2. </a:t>
            </a:r>
            <a:r>
              <a:rPr lang="en-US" sz="2100" kern="0" dirty="0">
                <a:effectLst/>
                <a:latin typeface="Times New Roman" panose="02020603050405020304" pitchFamily="18" charset="0"/>
                <a:ea typeface="Times New Roman" panose="02020603050405020304" pitchFamily="18" charset="0"/>
              </a:rPr>
              <a:t>However, dividends paid by a </a:t>
            </a:r>
            <a:r>
              <a:rPr lang="en-US" sz="2100" b="1" kern="0" dirty="0">
                <a:effectLst/>
                <a:latin typeface="Times New Roman" panose="02020603050405020304" pitchFamily="18" charset="0"/>
                <a:ea typeface="Times New Roman" panose="02020603050405020304" pitchFamily="18" charset="0"/>
              </a:rPr>
              <a:t>company which is a resident of a Contracting State may also be taxed in that State</a:t>
            </a:r>
            <a:r>
              <a:rPr lang="en-US" sz="2100" kern="0" dirty="0">
                <a:effectLst/>
                <a:latin typeface="Times New Roman" panose="02020603050405020304" pitchFamily="18" charset="0"/>
                <a:ea typeface="Times New Roman" panose="02020603050405020304" pitchFamily="18" charset="0"/>
              </a:rPr>
              <a:t> according to the laws of that State, </a:t>
            </a:r>
            <a:r>
              <a:rPr lang="en-US" sz="2100" b="1" kern="0" dirty="0">
                <a:effectLst/>
                <a:latin typeface="Times New Roman" panose="02020603050405020304" pitchFamily="18" charset="0"/>
                <a:ea typeface="Times New Roman" panose="02020603050405020304" pitchFamily="18" charset="0"/>
              </a:rPr>
              <a:t>but if the beneficial owner of the dividends is a resident of the other Contracting State,</a:t>
            </a:r>
            <a:r>
              <a:rPr lang="en-US" sz="2100" kern="0" dirty="0">
                <a:effectLst/>
                <a:latin typeface="Times New Roman" panose="02020603050405020304" pitchFamily="18" charset="0"/>
                <a:ea typeface="Times New Roman" panose="02020603050405020304" pitchFamily="18" charset="0"/>
              </a:rPr>
              <a:t> the tax so charged shall not exceed:</a:t>
            </a:r>
          </a:p>
          <a:p>
            <a:pPr marL="0" indent="0" algn="just">
              <a:buNone/>
            </a:pPr>
            <a:r>
              <a:rPr lang="en-US" sz="2100" kern="0" dirty="0">
                <a:latin typeface="Times New Roman" panose="02020603050405020304" pitchFamily="18" charset="0"/>
                <a:ea typeface="Times New Roman" panose="02020603050405020304" pitchFamily="18" charset="0"/>
              </a:rPr>
              <a:t>(a) </a:t>
            </a:r>
            <a:r>
              <a:rPr lang="en-US" sz="2100" kern="0" dirty="0">
                <a:effectLst/>
                <a:latin typeface="Times New Roman" panose="02020603050405020304" pitchFamily="18" charset="0"/>
                <a:ea typeface="Times New Roman" panose="02020603050405020304" pitchFamily="18" charset="0"/>
              </a:rPr>
              <a:t>5 per cent of the gross amount of the dividends if the beneficial owner is a company which holds directly at least 25 per cent of the capital of the company paying the dividends throughout a 365 day period that includes the day of the payment of the dividend (for the purpose of computing that period, no account shall be taken of changes of ownership that would directly result from a corporate </a:t>
            </a:r>
            <a:r>
              <a:rPr lang="en-US" sz="2100" kern="0" dirty="0" err="1">
                <a:effectLst/>
                <a:latin typeface="Times New Roman" panose="02020603050405020304" pitchFamily="18" charset="0"/>
                <a:ea typeface="Times New Roman" panose="02020603050405020304" pitchFamily="18" charset="0"/>
              </a:rPr>
              <a:t>reorganisation</a:t>
            </a:r>
            <a:r>
              <a:rPr lang="en-US" sz="2100" kern="0" dirty="0">
                <a:effectLst/>
                <a:latin typeface="Times New Roman" panose="02020603050405020304" pitchFamily="18" charset="0"/>
                <a:ea typeface="Times New Roman" panose="02020603050405020304" pitchFamily="18" charset="0"/>
              </a:rPr>
              <a:t>, such as a merger or divisive </a:t>
            </a:r>
            <a:r>
              <a:rPr lang="en-US" sz="2100" kern="0" dirty="0" err="1">
                <a:effectLst/>
                <a:latin typeface="Times New Roman" panose="02020603050405020304" pitchFamily="18" charset="0"/>
                <a:ea typeface="Times New Roman" panose="02020603050405020304" pitchFamily="18" charset="0"/>
              </a:rPr>
              <a:t>reorganisation</a:t>
            </a:r>
            <a:r>
              <a:rPr lang="en-US" sz="2100" kern="0" dirty="0">
                <a:effectLst/>
                <a:latin typeface="Times New Roman" panose="02020603050405020304" pitchFamily="18" charset="0"/>
                <a:ea typeface="Times New Roman" panose="02020603050405020304" pitchFamily="18" charset="0"/>
              </a:rPr>
              <a:t>, of the company that holds the shares or that pays the dividend);</a:t>
            </a:r>
          </a:p>
          <a:p>
            <a:pPr marL="0" indent="0" algn="just">
              <a:buNone/>
            </a:pPr>
            <a:r>
              <a:rPr lang="en-US" sz="2100" kern="0" dirty="0">
                <a:effectLst/>
                <a:latin typeface="Times New Roman" panose="02020603050405020304" pitchFamily="18" charset="0"/>
                <a:ea typeface="Times New Roman" panose="02020603050405020304" pitchFamily="18" charset="0"/>
              </a:rPr>
              <a:t>(b) 15 per cent of the gross amount of the dividends in all other cases.</a:t>
            </a:r>
          </a:p>
        </p:txBody>
      </p:sp>
      <p:sp>
        <p:nvSpPr>
          <p:cNvPr id="4" name="Date Placeholder 3">
            <a:extLst>
              <a:ext uri="{FF2B5EF4-FFF2-40B4-BE49-F238E27FC236}">
                <a16:creationId xmlns:a16="http://schemas.microsoft.com/office/drawing/2014/main" id="{786CF562-5E51-0E0D-6036-FB4E9816738A}"/>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AC7EB757-1E0E-BA22-41C2-F90205964574}"/>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7333931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ARTICLE 10 – DIVIDEND (OECD MODEL)</a:t>
            </a:r>
            <a:endParaRPr lang="en-IN" sz="4000" dirty="0"/>
          </a:p>
        </p:txBody>
      </p:sp>
      <p:sp>
        <p:nvSpPr>
          <p:cNvPr id="3" name="Content Placeholder 2"/>
          <p:cNvSpPr>
            <a:spLocks noGrp="1"/>
          </p:cNvSpPr>
          <p:nvPr>
            <p:ph idx="1"/>
          </p:nvPr>
        </p:nvSpPr>
        <p:spPr>
          <a:xfrm>
            <a:off x="914400" y="1275115"/>
            <a:ext cx="10210800" cy="5029200"/>
          </a:xfrm>
        </p:spPr>
        <p:txBody>
          <a:bodyPr>
            <a:noAutofit/>
          </a:bodyPr>
          <a:lstStyle/>
          <a:p>
            <a:pPr marL="0" indent="0" algn="just">
              <a:buNone/>
            </a:pPr>
            <a:r>
              <a:rPr lang="en-US" sz="2100" kern="0" dirty="0">
                <a:effectLst/>
                <a:latin typeface="Times New Roman" panose="02020603050405020304" pitchFamily="18" charset="0"/>
                <a:ea typeface="Times New Roman" panose="02020603050405020304" pitchFamily="18" charset="0"/>
              </a:rPr>
              <a:t>The competent authorities of the Contracting States shall by mutual agreement settle the mode of application of these limitations. This paragraph shall not affect the taxation of the company in respect of the profits out of which the dividends are paid.</a:t>
            </a:r>
          </a:p>
          <a:p>
            <a:pPr marL="0" indent="0" algn="just">
              <a:buNone/>
            </a:pPr>
            <a:endParaRPr lang="en-US" sz="2100" b="1" kern="0" dirty="0">
              <a:latin typeface="Times New Roman" panose="02020603050405020304" pitchFamily="18" charset="0"/>
            </a:endParaRPr>
          </a:p>
          <a:p>
            <a:pPr marL="0" indent="0" algn="just">
              <a:buNone/>
            </a:pPr>
            <a:r>
              <a:rPr lang="en-US" sz="2100" b="1" kern="0" dirty="0">
                <a:latin typeface="Times New Roman" panose="02020603050405020304" pitchFamily="18" charset="0"/>
              </a:rPr>
              <a:t>3. </a:t>
            </a:r>
            <a:r>
              <a:rPr lang="en-US" sz="2100" b="1" kern="0" dirty="0">
                <a:effectLst/>
                <a:latin typeface="Times New Roman" panose="02020603050405020304" pitchFamily="18" charset="0"/>
                <a:ea typeface="Times New Roman" panose="02020603050405020304" pitchFamily="18" charset="0"/>
              </a:rPr>
              <a:t>The term "dividends" as used in this Article means income from shares</a:t>
            </a:r>
            <a:r>
              <a:rPr lang="en-US" sz="2100" kern="0" dirty="0">
                <a:effectLst/>
                <a:latin typeface="Times New Roman" panose="02020603050405020304" pitchFamily="18" charset="0"/>
                <a:ea typeface="Times New Roman" panose="02020603050405020304" pitchFamily="18" charset="0"/>
              </a:rPr>
              <a:t>, "jouissance" shares or "jouissance" rights, mining shares, founders' shares or other rights, </a:t>
            </a:r>
            <a:r>
              <a:rPr lang="en-US" sz="2100" b="1" kern="0" dirty="0">
                <a:effectLst/>
                <a:latin typeface="Times New Roman" panose="02020603050405020304" pitchFamily="18" charset="0"/>
                <a:ea typeface="Times New Roman" panose="02020603050405020304" pitchFamily="18" charset="0"/>
              </a:rPr>
              <a:t>not being debt-claims,</a:t>
            </a:r>
            <a:r>
              <a:rPr lang="en-US" sz="2100" kern="0" dirty="0">
                <a:effectLst/>
                <a:latin typeface="Times New Roman" panose="02020603050405020304" pitchFamily="18" charset="0"/>
                <a:ea typeface="Times New Roman" panose="02020603050405020304" pitchFamily="18" charset="0"/>
              </a:rPr>
              <a:t> participating in profits, as well as income from other corporate rights which is subjected to the same taxation treatment as income from shares by the laws of the State of which the company making the distribution is a resident.</a:t>
            </a:r>
            <a:endParaRPr lang="en-US" sz="2100" b="1" kern="0" dirty="0">
              <a:effectLst/>
              <a:latin typeface="Times New Roman" panose="02020603050405020304" pitchFamily="18" charset="0"/>
              <a:ea typeface="Times New Roman" panose="02020603050405020304" pitchFamily="18" charset="0"/>
            </a:endParaRPr>
          </a:p>
          <a:p>
            <a:pPr marL="0" indent="0" algn="just">
              <a:buNone/>
            </a:pPr>
            <a:endParaRPr lang="en-US" sz="2100" b="1" kern="0" dirty="0">
              <a:latin typeface="Times New Roman" panose="02020603050405020304" pitchFamily="18" charset="0"/>
            </a:endParaRPr>
          </a:p>
          <a:p>
            <a:pPr marL="0" indent="0" algn="just">
              <a:buNone/>
            </a:pPr>
            <a:r>
              <a:rPr lang="en-US" sz="2100" b="1" kern="0" dirty="0">
                <a:latin typeface="Times New Roman" panose="02020603050405020304" pitchFamily="18" charset="0"/>
              </a:rPr>
              <a:t>4. </a:t>
            </a:r>
            <a:r>
              <a:rPr lang="en-US" sz="2100" kern="0" dirty="0">
                <a:effectLst/>
                <a:latin typeface="Times New Roman" panose="02020603050405020304" pitchFamily="18" charset="0"/>
                <a:ea typeface="Times New Roman" panose="02020603050405020304" pitchFamily="18" charset="0"/>
              </a:rPr>
              <a:t>The provisions of paragraphs 1 and 2 shall not apply </a:t>
            </a:r>
            <a:r>
              <a:rPr lang="en-US" sz="2100" b="1" kern="0" dirty="0">
                <a:effectLst/>
                <a:latin typeface="Times New Roman" panose="02020603050405020304" pitchFamily="18" charset="0"/>
                <a:ea typeface="Times New Roman" panose="02020603050405020304" pitchFamily="18" charset="0"/>
              </a:rPr>
              <a:t>if the beneficial owner</a:t>
            </a:r>
            <a:r>
              <a:rPr lang="en-US" sz="2100" kern="0" dirty="0">
                <a:effectLst/>
                <a:latin typeface="Times New Roman" panose="02020603050405020304" pitchFamily="18" charset="0"/>
                <a:ea typeface="Times New Roman" panose="02020603050405020304" pitchFamily="18" charset="0"/>
              </a:rPr>
              <a:t> of the dividends, being a resident of a Contracting State, </a:t>
            </a:r>
            <a:r>
              <a:rPr lang="en-US" sz="2100" b="1" kern="0" dirty="0">
                <a:effectLst/>
                <a:latin typeface="Times New Roman" panose="02020603050405020304" pitchFamily="18" charset="0"/>
                <a:ea typeface="Times New Roman" panose="02020603050405020304" pitchFamily="18" charset="0"/>
              </a:rPr>
              <a:t>carries on business in the other Contracting State</a:t>
            </a:r>
            <a:r>
              <a:rPr lang="en-US" sz="2100" kern="0" dirty="0">
                <a:effectLst/>
                <a:latin typeface="Times New Roman" panose="02020603050405020304" pitchFamily="18" charset="0"/>
                <a:ea typeface="Times New Roman" panose="02020603050405020304" pitchFamily="18" charset="0"/>
              </a:rPr>
              <a:t> of which the company </a:t>
            </a:r>
            <a:r>
              <a:rPr lang="en-US" sz="2100" b="1" kern="0" dirty="0">
                <a:effectLst/>
                <a:latin typeface="Times New Roman" panose="02020603050405020304" pitchFamily="18" charset="0"/>
                <a:ea typeface="Times New Roman" panose="02020603050405020304" pitchFamily="18" charset="0"/>
              </a:rPr>
              <a:t>paying the dividends is a resident through a permanent establishment situated therein</a:t>
            </a:r>
            <a:r>
              <a:rPr lang="en-US" sz="2100" kern="0" dirty="0">
                <a:effectLst/>
                <a:latin typeface="Times New Roman" panose="02020603050405020304" pitchFamily="18" charset="0"/>
                <a:ea typeface="Times New Roman" panose="02020603050405020304" pitchFamily="18" charset="0"/>
              </a:rPr>
              <a:t> and the holding in respect of which the dividends are paid is effectively connected with such permanent establishment. In such case the provisions of Article 7 shall apply.</a:t>
            </a:r>
            <a:endParaRPr lang="en-IN" sz="2100" b="1" dirty="0"/>
          </a:p>
        </p:txBody>
      </p:sp>
      <p:sp>
        <p:nvSpPr>
          <p:cNvPr id="4" name="Date Placeholder 3">
            <a:extLst>
              <a:ext uri="{FF2B5EF4-FFF2-40B4-BE49-F238E27FC236}">
                <a16:creationId xmlns:a16="http://schemas.microsoft.com/office/drawing/2014/main" id="{F177F80A-8BAB-F2B8-A947-0320F8010299}"/>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E4CB8D6F-A7AF-745B-220D-9F59C671AE76}"/>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1602899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609344"/>
          </a:xfrm>
        </p:spPr>
        <p:txBody>
          <a:bodyPr>
            <a:normAutofit/>
          </a:bodyPr>
          <a:lstStyle/>
          <a:p>
            <a:pPr algn="ctr"/>
            <a:r>
              <a:rPr lang="en-US" sz="4000" dirty="0"/>
              <a:t>ARTICLE 10 – DIVIDEND (OECD MODEL)</a:t>
            </a:r>
            <a:endParaRPr lang="en-IN" sz="4000" dirty="0"/>
          </a:p>
        </p:txBody>
      </p:sp>
      <p:sp>
        <p:nvSpPr>
          <p:cNvPr id="3" name="Content Placeholder 2"/>
          <p:cNvSpPr>
            <a:spLocks noGrp="1"/>
          </p:cNvSpPr>
          <p:nvPr>
            <p:ph idx="1"/>
          </p:nvPr>
        </p:nvSpPr>
        <p:spPr>
          <a:xfrm>
            <a:off x="937591" y="1524000"/>
            <a:ext cx="10210800" cy="5029200"/>
          </a:xfrm>
        </p:spPr>
        <p:txBody>
          <a:bodyPr>
            <a:normAutofit/>
          </a:bodyPr>
          <a:lstStyle/>
          <a:p>
            <a:pPr marL="0" indent="0" algn="just">
              <a:buNone/>
            </a:pPr>
            <a:r>
              <a:rPr lang="en-US" sz="2200" kern="0" dirty="0">
                <a:effectLst/>
                <a:latin typeface="Times New Roman" panose="02020603050405020304" pitchFamily="18" charset="0"/>
                <a:ea typeface="Times New Roman" panose="02020603050405020304" pitchFamily="18" charset="0"/>
              </a:rPr>
              <a:t>5. Where a company which is a resident of a Contracting State derives profits or income from the other Contracting State, that other State may not impose any tax on the dividends paid by the company, except insofar as such dividends are paid to a resident of that other State or insofar as the holding in respect of which the dividends are paid is effectively connected with a permanent establishment situated in that other State, nor subject the company's undistributed profits to a tax on the company's undistributed profits, even if the dividends paid or the undistributed profits consist wholly or partly of profits or income arising in such other State</a:t>
            </a:r>
            <a:endParaRPr lang="en-IN" sz="2200" b="1" dirty="0"/>
          </a:p>
        </p:txBody>
      </p:sp>
      <p:sp>
        <p:nvSpPr>
          <p:cNvPr id="4" name="Date Placeholder 3">
            <a:extLst>
              <a:ext uri="{FF2B5EF4-FFF2-40B4-BE49-F238E27FC236}">
                <a16:creationId xmlns:a16="http://schemas.microsoft.com/office/drawing/2014/main" id="{F177F80A-8BAB-F2B8-A947-0320F8010299}"/>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4E7F6F24-C37B-36E8-5ABD-38BCD5CD611B}"/>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728657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10058400" cy="1609344"/>
          </a:xfrm>
        </p:spPr>
        <p:txBody>
          <a:bodyPr>
            <a:normAutofit/>
          </a:bodyPr>
          <a:lstStyle/>
          <a:p>
            <a:pPr algn="ctr"/>
            <a:r>
              <a:rPr lang="en-US" dirty="0"/>
              <a:t>TREATY Provisions </a:t>
            </a:r>
            <a:br>
              <a:rPr lang="en-US" dirty="0"/>
            </a:br>
            <a:r>
              <a:rPr lang="en-US" dirty="0"/>
              <a:t>Article 10 - Dividends</a:t>
            </a:r>
            <a:endParaRPr lang="en-IN" dirty="0"/>
          </a:p>
        </p:txBody>
      </p:sp>
      <p:sp>
        <p:nvSpPr>
          <p:cNvPr id="3" name="Content Placeholder 2"/>
          <p:cNvSpPr>
            <a:spLocks noGrp="1"/>
          </p:cNvSpPr>
          <p:nvPr>
            <p:ph idx="1"/>
          </p:nvPr>
        </p:nvSpPr>
        <p:spPr>
          <a:xfrm>
            <a:off x="457200" y="1790700"/>
            <a:ext cx="10213848" cy="4038600"/>
          </a:xfrm>
        </p:spPr>
        <p:txBody>
          <a:bodyPr/>
          <a:lstStyle/>
          <a:p>
            <a:pPr marL="0" indent="0">
              <a:buNone/>
            </a:pPr>
            <a:r>
              <a:rPr lang="en-US" u="sng" dirty="0"/>
              <a:t>Paragraph 1 </a:t>
            </a:r>
            <a:r>
              <a:rPr lang="en-US" dirty="0"/>
              <a:t>: </a:t>
            </a:r>
          </a:p>
          <a:p>
            <a:pPr marL="0" indent="0">
              <a:buNone/>
            </a:pPr>
            <a:r>
              <a:rPr lang="en-US" dirty="0"/>
              <a:t>(India – Kuwait DTAA is taken into consideration)</a:t>
            </a:r>
          </a:p>
          <a:p>
            <a:pPr marL="0" indent="0">
              <a:buNone/>
            </a:pPr>
            <a:endParaRPr lang="en-IN" dirty="0"/>
          </a:p>
        </p:txBody>
      </p:sp>
      <p:sp>
        <p:nvSpPr>
          <p:cNvPr id="4" name="Rectangle 3"/>
          <p:cNvSpPr/>
          <p:nvPr/>
        </p:nvSpPr>
        <p:spPr>
          <a:xfrm>
            <a:off x="2075507" y="2895600"/>
            <a:ext cx="2590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Dividend paid by company Resident in India to </a:t>
            </a:r>
            <a:endParaRPr lang="en-IN" dirty="0"/>
          </a:p>
        </p:txBody>
      </p:sp>
      <p:sp>
        <p:nvSpPr>
          <p:cNvPr id="6" name="Right Arrow 5"/>
          <p:cNvSpPr/>
          <p:nvPr/>
        </p:nvSpPr>
        <p:spPr>
          <a:xfrm>
            <a:off x="5181600" y="2883151"/>
            <a:ext cx="1828800" cy="1295400"/>
          </a:xfrm>
          <a:prstGeom prst="rightArrow">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Dividend</a:t>
            </a:r>
            <a:endParaRPr lang="en-IN" dirty="0"/>
          </a:p>
        </p:txBody>
      </p:sp>
      <p:sp>
        <p:nvSpPr>
          <p:cNvPr id="7" name="Rectangle 6"/>
          <p:cNvSpPr/>
          <p:nvPr/>
        </p:nvSpPr>
        <p:spPr>
          <a:xfrm>
            <a:off x="7479671" y="2895600"/>
            <a:ext cx="2667000" cy="1505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Beneficial owner of dividend being Resident of Kuwait</a:t>
            </a:r>
            <a:endParaRPr lang="en-IN" dirty="0"/>
          </a:p>
        </p:txBody>
      </p:sp>
      <p:sp>
        <p:nvSpPr>
          <p:cNvPr id="8" name="Right Brace 7"/>
          <p:cNvSpPr/>
          <p:nvPr/>
        </p:nvSpPr>
        <p:spPr>
          <a:xfrm rot="5400000">
            <a:off x="5295900" y="-114300"/>
            <a:ext cx="1600200" cy="944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Rectangle 8"/>
          <p:cNvSpPr/>
          <p:nvPr/>
        </p:nvSpPr>
        <p:spPr>
          <a:xfrm>
            <a:off x="3009900" y="5486400"/>
            <a:ext cx="6172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May be taxed in Kuwait</a:t>
            </a:r>
            <a:endParaRPr lang="en-IN" dirty="0"/>
          </a:p>
        </p:txBody>
      </p:sp>
      <p:sp>
        <p:nvSpPr>
          <p:cNvPr id="5" name="Date Placeholder 4">
            <a:extLst>
              <a:ext uri="{FF2B5EF4-FFF2-40B4-BE49-F238E27FC236}">
                <a16:creationId xmlns:a16="http://schemas.microsoft.com/office/drawing/2014/main" id="{94497F44-A13A-F7E0-5893-A03415D3EF64}"/>
              </a:ext>
            </a:extLst>
          </p:cNvPr>
          <p:cNvSpPr>
            <a:spLocks noGrp="1"/>
          </p:cNvSpPr>
          <p:nvPr>
            <p:ph type="dt" sz="half" idx="10"/>
          </p:nvPr>
        </p:nvSpPr>
        <p:spPr/>
        <p:txBody>
          <a:bodyPr/>
          <a:lstStyle/>
          <a:p>
            <a:r>
              <a:rPr lang="en-US"/>
              <a:t>07th October 2024</a:t>
            </a:r>
          </a:p>
        </p:txBody>
      </p:sp>
      <p:sp>
        <p:nvSpPr>
          <p:cNvPr id="10" name="Footer Placeholder 9">
            <a:extLst>
              <a:ext uri="{FF2B5EF4-FFF2-40B4-BE49-F238E27FC236}">
                <a16:creationId xmlns:a16="http://schemas.microsoft.com/office/drawing/2014/main" id="{712FF121-DA4C-5DA5-6FFD-0F08C2BBDC06}"/>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26910202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10058400" cy="1609344"/>
          </a:xfrm>
        </p:spPr>
        <p:txBody>
          <a:bodyPr>
            <a:normAutofit/>
          </a:bodyPr>
          <a:lstStyle/>
          <a:p>
            <a:pPr algn="ctr"/>
            <a:r>
              <a:rPr lang="en-US" dirty="0"/>
              <a:t>TREATY Provisions </a:t>
            </a:r>
            <a:br>
              <a:rPr lang="en-US" dirty="0"/>
            </a:br>
            <a:r>
              <a:rPr lang="en-US" dirty="0"/>
              <a:t>Article 10 - Dividends</a:t>
            </a:r>
            <a:endParaRPr lang="en-IN" dirty="0"/>
          </a:p>
        </p:txBody>
      </p:sp>
      <p:sp>
        <p:nvSpPr>
          <p:cNvPr id="3" name="Content Placeholder 2"/>
          <p:cNvSpPr>
            <a:spLocks noGrp="1"/>
          </p:cNvSpPr>
          <p:nvPr>
            <p:ph idx="1"/>
          </p:nvPr>
        </p:nvSpPr>
        <p:spPr>
          <a:xfrm>
            <a:off x="457200" y="1790700"/>
            <a:ext cx="10213848" cy="4038600"/>
          </a:xfrm>
        </p:spPr>
        <p:txBody>
          <a:bodyPr/>
          <a:lstStyle/>
          <a:p>
            <a:pPr marL="0" indent="0">
              <a:buNone/>
            </a:pPr>
            <a:r>
              <a:rPr lang="en-US" u="sng" dirty="0"/>
              <a:t>Paragraph 2 </a:t>
            </a:r>
            <a:r>
              <a:rPr lang="en-US" dirty="0"/>
              <a:t>: </a:t>
            </a:r>
          </a:p>
          <a:p>
            <a:pPr marL="0" indent="0">
              <a:buNone/>
            </a:pPr>
            <a:r>
              <a:rPr lang="en-US" dirty="0"/>
              <a:t>(India – Kuwait DTAA is taken into consideration)</a:t>
            </a:r>
          </a:p>
          <a:p>
            <a:pPr marL="0" indent="0">
              <a:buNone/>
            </a:pPr>
            <a:endParaRPr lang="en-IN" dirty="0"/>
          </a:p>
        </p:txBody>
      </p:sp>
      <p:sp>
        <p:nvSpPr>
          <p:cNvPr id="4" name="Rectangle 3"/>
          <p:cNvSpPr/>
          <p:nvPr/>
        </p:nvSpPr>
        <p:spPr>
          <a:xfrm>
            <a:off x="2075507" y="2895600"/>
            <a:ext cx="2590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Dividend paid by company Resident in India to </a:t>
            </a:r>
            <a:endParaRPr lang="en-IN" dirty="0"/>
          </a:p>
        </p:txBody>
      </p:sp>
      <p:sp>
        <p:nvSpPr>
          <p:cNvPr id="6" name="Right Arrow 5"/>
          <p:cNvSpPr/>
          <p:nvPr/>
        </p:nvSpPr>
        <p:spPr>
          <a:xfrm>
            <a:off x="5181600" y="2883151"/>
            <a:ext cx="1828800" cy="1295400"/>
          </a:xfrm>
          <a:prstGeom prst="rightArrow">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Dividend</a:t>
            </a:r>
            <a:endParaRPr lang="en-IN" dirty="0"/>
          </a:p>
        </p:txBody>
      </p:sp>
      <p:sp>
        <p:nvSpPr>
          <p:cNvPr id="7" name="Rectangle 6"/>
          <p:cNvSpPr/>
          <p:nvPr/>
        </p:nvSpPr>
        <p:spPr>
          <a:xfrm>
            <a:off x="7479671" y="2895600"/>
            <a:ext cx="2667000" cy="1505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Beneficial owner of dividend being Resident of Kuwait</a:t>
            </a:r>
            <a:endParaRPr lang="en-IN" dirty="0"/>
          </a:p>
        </p:txBody>
      </p:sp>
      <p:sp>
        <p:nvSpPr>
          <p:cNvPr id="8" name="Right Brace 7"/>
          <p:cNvSpPr/>
          <p:nvPr/>
        </p:nvSpPr>
        <p:spPr>
          <a:xfrm rot="5400000">
            <a:off x="5295900" y="-114300"/>
            <a:ext cx="1600200" cy="944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Rectangle 8"/>
          <p:cNvSpPr/>
          <p:nvPr/>
        </p:nvSpPr>
        <p:spPr>
          <a:xfrm>
            <a:off x="3009900" y="5486400"/>
            <a:ext cx="6172200"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May be taxed in India</a:t>
            </a:r>
          </a:p>
          <a:p>
            <a:pPr algn="ctr"/>
            <a:r>
              <a:rPr lang="en-US" b="1" dirty="0">
                <a:solidFill>
                  <a:srgbClr val="FF0000"/>
                </a:solidFill>
              </a:rPr>
              <a:t>(Maximum amount of tax chargeable is Restricted to 10% of Gross amount of Dividends)</a:t>
            </a:r>
            <a:endParaRPr lang="en-IN" dirty="0"/>
          </a:p>
        </p:txBody>
      </p:sp>
      <p:sp>
        <p:nvSpPr>
          <p:cNvPr id="5" name="Date Placeholder 4">
            <a:extLst>
              <a:ext uri="{FF2B5EF4-FFF2-40B4-BE49-F238E27FC236}">
                <a16:creationId xmlns:a16="http://schemas.microsoft.com/office/drawing/2014/main" id="{90FA5E29-6F8B-5A46-1820-E49252A514A0}"/>
              </a:ext>
            </a:extLst>
          </p:cNvPr>
          <p:cNvSpPr>
            <a:spLocks noGrp="1"/>
          </p:cNvSpPr>
          <p:nvPr>
            <p:ph type="dt" sz="half" idx="10"/>
          </p:nvPr>
        </p:nvSpPr>
        <p:spPr/>
        <p:txBody>
          <a:bodyPr/>
          <a:lstStyle/>
          <a:p>
            <a:r>
              <a:rPr lang="en-US"/>
              <a:t>07th October 2024</a:t>
            </a:r>
          </a:p>
        </p:txBody>
      </p:sp>
      <p:sp>
        <p:nvSpPr>
          <p:cNvPr id="11" name="TextBox 10">
            <a:extLst>
              <a:ext uri="{FF2B5EF4-FFF2-40B4-BE49-F238E27FC236}">
                <a16:creationId xmlns:a16="http://schemas.microsoft.com/office/drawing/2014/main" id="{522E156B-D4E4-2294-12E4-FED7D6537055}"/>
              </a:ext>
            </a:extLst>
          </p:cNvPr>
          <p:cNvSpPr txBox="1"/>
          <p:nvPr/>
        </p:nvSpPr>
        <p:spPr>
          <a:xfrm>
            <a:off x="5410200" y="1881877"/>
            <a:ext cx="6096000" cy="369332"/>
          </a:xfrm>
          <a:prstGeom prst="rect">
            <a:avLst/>
          </a:prstGeom>
          <a:noFill/>
        </p:spPr>
        <p:txBody>
          <a:bodyPr wrap="square">
            <a:spAutoFit/>
          </a:bodyPr>
          <a:lstStyle/>
          <a:p>
            <a:r>
              <a:rPr lang="en-US" dirty="0">
                <a:solidFill>
                  <a:srgbClr val="FF0000"/>
                </a:solidFill>
                <a:highlight>
                  <a:srgbClr val="FFFF00"/>
                </a:highlight>
              </a:rPr>
              <a:t>* UAE, FRANCE, GERMANY, AUSTRIA</a:t>
            </a:r>
            <a:endParaRPr lang="en-IN" dirty="0">
              <a:solidFill>
                <a:srgbClr val="FF0000"/>
              </a:solidFill>
              <a:highlight>
                <a:srgbClr val="FFFF00"/>
              </a:highlight>
            </a:endParaRPr>
          </a:p>
        </p:txBody>
      </p:sp>
      <p:sp>
        <p:nvSpPr>
          <p:cNvPr id="12" name="Footer Placeholder 11">
            <a:extLst>
              <a:ext uri="{FF2B5EF4-FFF2-40B4-BE49-F238E27FC236}">
                <a16:creationId xmlns:a16="http://schemas.microsoft.com/office/drawing/2014/main" id="{472F61DD-E09E-6FAD-88F7-3DC8FEEB96EE}"/>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42359614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4632"/>
            <a:ext cx="11353800" cy="1039368"/>
          </a:xfrm>
        </p:spPr>
        <p:txBody>
          <a:bodyPr>
            <a:normAutofit/>
          </a:bodyPr>
          <a:lstStyle/>
          <a:p>
            <a:pPr algn="ctr"/>
            <a:r>
              <a:rPr lang="en-US" sz="3600" dirty="0"/>
              <a:t>Changes in Para 2 of Article on </a:t>
            </a:r>
            <a:r>
              <a:rPr lang="en-US" sz="3600" dirty="0" err="1"/>
              <a:t>DIvidend</a:t>
            </a:r>
            <a:r>
              <a:rPr lang="en-US" sz="3600" dirty="0"/>
              <a:t> in other TREATIES</a:t>
            </a:r>
            <a:endParaRPr lang="en-IN" sz="3600" dirty="0"/>
          </a:p>
        </p:txBody>
      </p:sp>
      <p:sp>
        <p:nvSpPr>
          <p:cNvPr id="3" name="Content Placeholder 2"/>
          <p:cNvSpPr>
            <a:spLocks noGrp="1"/>
          </p:cNvSpPr>
          <p:nvPr>
            <p:ph idx="1"/>
          </p:nvPr>
        </p:nvSpPr>
        <p:spPr>
          <a:xfrm>
            <a:off x="554421" y="1280260"/>
            <a:ext cx="11104179" cy="5501539"/>
          </a:xfrm>
        </p:spPr>
        <p:txBody>
          <a:bodyPr>
            <a:normAutofit fontScale="92500" lnSpcReduction="20000"/>
          </a:bodyPr>
          <a:lstStyle/>
          <a:p>
            <a:pPr marL="0" indent="0">
              <a:buNone/>
            </a:pPr>
            <a:r>
              <a:rPr lang="en-US" sz="2200" b="1" u="sng" dirty="0">
                <a:solidFill>
                  <a:srgbClr val="FF0000"/>
                </a:solidFill>
              </a:rPr>
              <a:t>Oman</a:t>
            </a:r>
          </a:p>
          <a:p>
            <a:pPr marL="0" indent="0">
              <a:buNone/>
            </a:pPr>
            <a:r>
              <a:rPr lang="en-US" sz="1900" dirty="0"/>
              <a:t>Maximum Tax rate is </a:t>
            </a:r>
          </a:p>
          <a:p>
            <a:r>
              <a:rPr lang="en-US" sz="1900" dirty="0">
                <a:solidFill>
                  <a:srgbClr val="FF0000"/>
                </a:solidFill>
              </a:rPr>
              <a:t>10 %</a:t>
            </a:r>
            <a:r>
              <a:rPr lang="en-US" sz="1900" dirty="0"/>
              <a:t> of the gross amount of the dividends if the beneficial owner is a company which owns at least 10 per cent of the shares of the company paying the dividends ;</a:t>
            </a:r>
          </a:p>
          <a:p>
            <a:r>
              <a:rPr lang="en-US" sz="1900" dirty="0">
                <a:solidFill>
                  <a:srgbClr val="FF0000"/>
                </a:solidFill>
              </a:rPr>
              <a:t>12.5 %</a:t>
            </a:r>
            <a:r>
              <a:rPr lang="en-US" sz="1900" dirty="0"/>
              <a:t> of the gross amount of the dividends in all other cases.</a:t>
            </a:r>
          </a:p>
          <a:p>
            <a:pPr marL="0" indent="0">
              <a:buNone/>
            </a:pPr>
            <a:r>
              <a:rPr lang="en-US" sz="2200" b="1" u="sng" dirty="0">
                <a:solidFill>
                  <a:srgbClr val="FF0000"/>
                </a:solidFill>
              </a:rPr>
              <a:t>Saudi Arabia</a:t>
            </a:r>
            <a:endParaRPr lang="en-US" sz="2200" b="1" dirty="0">
              <a:solidFill>
                <a:srgbClr val="FF0000"/>
              </a:solidFill>
            </a:endParaRPr>
          </a:p>
          <a:p>
            <a:pPr>
              <a:buFont typeface="Arial" pitchFamily="34" charset="0"/>
              <a:buChar char="•"/>
            </a:pPr>
            <a:r>
              <a:rPr lang="en-US" sz="1900" dirty="0"/>
              <a:t>Maximum tax rate is </a:t>
            </a:r>
            <a:r>
              <a:rPr lang="en-US" sz="1900" dirty="0">
                <a:solidFill>
                  <a:srgbClr val="FF0000"/>
                </a:solidFill>
              </a:rPr>
              <a:t>5%.</a:t>
            </a:r>
          </a:p>
          <a:p>
            <a:pPr marL="0" indent="0">
              <a:buNone/>
            </a:pPr>
            <a:r>
              <a:rPr lang="en-US" sz="2200" b="1" u="sng" dirty="0">
                <a:solidFill>
                  <a:srgbClr val="FF0000"/>
                </a:solidFill>
              </a:rPr>
              <a:t>Qatar</a:t>
            </a:r>
          </a:p>
          <a:p>
            <a:pPr>
              <a:buFont typeface="Arial" pitchFamily="34" charset="0"/>
              <a:buChar char="•"/>
            </a:pPr>
            <a:r>
              <a:rPr lang="en-US" sz="1900" dirty="0"/>
              <a:t>Maximum tax rate is </a:t>
            </a:r>
          </a:p>
          <a:p>
            <a:pPr lvl="1">
              <a:buFont typeface="Arial" pitchFamily="34" charset="0"/>
              <a:buChar char="•"/>
            </a:pPr>
            <a:r>
              <a:rPr lang="en-US" sz="1900" dirty="0">
                <a:solidFill>
                  <a:srgbClr val="FF0000"/>
                </a:solidFill>
              </a:rPr>
              <a:t>5 %</a:t>
            </a:r>
            <a:r>
              <a:rPr lang="en-US" sz="1900" dirty="0"/>
              <a:t> of the gross amount of the dividends if the beneficial owner is a company which owns at least ten per cent of the shares of the company paying the dividend; and</a:t>
            </a:r>
          </a:p>
          <a:p>
            <a:pPr lvl="1">
              <a:buFont typeface="Arial" pitchFamily="34" charset="0"/>
              <a:buChar char="•"/>
            </a:pPr>
            <a:r>
              <a:rPr lang="en-US" sz="1900" dirty="0">
                <a:solidFill>
                  <a:srgbClr val="FF0000"/>
                </a:solidFill>
              </a:rPr>
              <a:t>10 %</a:t>
            </a:r>
            <a:r>
              <a:rPr lang="en-US" sz="1900" dirty="0"/>
              <a:t> of the gross amount of the dividends in all other cases.</a:t>
            </a:r>
            <a:endParaRPr lang="en-US" sz="1900" dirty="0">
              <a:solidFill>
                <a:srgbClr val="FF0000"/>
              </a:solidFill>
            </a:endParaRPr>
          </a:p>
          <a:p>
            <a:pPr marL="0" indent="0">
              <a:buNone/>
            </a:pPr>
            <a:r>
              <a:rPr lang="en-US" sz="2200" b="1" u="sng" dirty="0">
                <a:solidFill>
                  <a:srgbClr val="FF0000"/>
                </a:solidFill>
              </a:rPr>
              <a:t>USA</a:t>
            </a:r>
          </a:p>
          <a:p>
            <a:pPr>
              <a:buFont typeface="Arial" pitchFamily="34" charset="0"/>
              <a:buChar char="•"/>
            </a:pPr>
            <a:r>
              <a:rPr lang="en-US" sz="1900" dirty="0"/>
              <a:t>Maximum tax rate is </a:t>
            </a:r>
          </a:p>
          <a:p>
            <a:pPr lvl="1">
              <a:buFont typeface="Arial" pitchFamily="34" charset="0"/>
              <a:buChar char="•"/>
            </a:pPr>
            <a:r>
              <a:rPr lang="en-US" sz="1900" dirty="0">
                <a:solidFill>
                  <a:srgbClr val="FF0000"/>
                </a:solidFill>
              </a:rPr>
              <a:t>15 %</a:t>
            </a:r>
            <a:r>
              <a:rPr lang="en-US" sz="1900" dirty="0"/>
              <a:t> of the gross amount of the dividends if the beneficial owner is a company which owns at least 10 per cent of the voting stock of the company paying the dividends; </a:t>
            </a:r>
          </a:p>
          <a:p>
            <a:pPr lvl="1">
              <a:buFont typeface="Arial" pitchFamily="34" charset="0"/>
              <a:buChar char="•"/>
            </a:pPr>
            <a:r>
              <a:rPr lang="en-US" sz="1900" dirty="0">
                <a:solidFill>
                  <a:srgbClr val="FF0000"/>
                </a:solidFill>
              </a:rPr>
              <a:t>25 %</a:t>
            </a:r>
            <a:r>
              <a:rPr lang="en-US" sz="1900" dirty="0"/>
              <a:t> of the gross amount of the dividends in all other cases.</a:t>
            </a:r>
          </a:p>
        </p:txBody>
      </p:sp>
      <p:sp>
        <p:nvSpPr>
          <p:cNvPr id="4" name="Date Placeholder 3">
            <a:extLst>
              <a:ext uri="{FF2B5EF4-FFF2-40B4-BE49-F238E27FC236}">
                <a16:creationId xmlns:a16="http://schemas.microsoft.com/office/drawing/2014/main" id="{DC47517C-7F31-6142-4229-1EC8EAA96C1B}"/>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26F3BB82-4BA6-5D62-F034-EB747098CDBF}"/>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8051927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4632"/>
            <a:ext cx="11353800" cy="1039368"/>
          </a:xfrm>
        </p:spPr>
        <p:txBody>
          <a:bodyPr>
            <a:normAutofit/>
          </a:bodyPr>
          <a:lstStyle/>
          <a:p>
            <a:pPr algn="ctr"/>
            <a:r>
              <a:rPr lang="en-US" sz="3600" dirty="0"/>
              <a:t>Changes in Para 2 of Article on </a:t>
            </a:r>
            <a:r>
              <a:rPr lang="en-US" sz="3600" dirty="0" err="1"/>
              <a:t>DIvidend</a:t>
            </a:r>
            <a:r>
              <a:rPr lang="en-US" sz="3600" dirty="0"/>
              <a:t> in other TREATIES</a:t>
            </a:r>
            <a:endParaRPr lang="en-IN" sz="3600" dirty="0"/>
          </a:p>
        </p:txBody>
      </p:sp>
      <p:sp>
        <p:nvSpPr>
          <p:cNvPr id="3" name="Content Placeholder 2"/>
          <p:cNvSpPr>
            <a:spLocks noGrp="1"/>
          </p:cNvSpPr>
          <p:nvPr>
            <p:ph idx="1"/>
          </p:nvPr>
        </p:nvSpPr>
        <p:spPr>
          <a:xfrm>
            <a:off x="609600" y="1447800"/>
            <a:ext cx="11049000" cy="5410200"/>
          </a:xfrm>
        </p:spPr>
        <p:txBody>
          <a:bodyPr>
            <a:normAutofit fontScale="92500" lnSpcReduction="10000"/>
          </a:bodyPr>
          <a:lstStyle/>
          <a:p>
            <a:pPr marL="0" indent="0">
              <a:buNone/>
            </a:pPr>
            <a:r>
              <a:rPr lang="en-US" b="1" u="sng" dirty="0">
                <a:solidFill>
                  <a:srgbClr val="FF0000"/>
                </a:solidFill>
              </a:rPr>
              <a:t>Australia</a:t>
            </a:r>
          </a:p>
          <a:p>
            <a:r>
              <a:rPr lang="en-US" sz="1800" dirty="0"/>
              <a:t>Maximum Tax rate is </a:t>
            </a:r>
            <a:r>
              <a:rPr lang="en-US" sz="1800" dirty="0">
                <a:solidFill>
                  <a:srgbClr val="FF0000"/>
                </a:solidFill>
              </a:rPr>
              <a:t>15%</a:t>
            </a:r>
          </a:p>
          <a:p>
            <a:pPr marL="0" indent="0">
              <a:buNone/>
            </a:pPr>
            <a:endParaRPr lang="en-US" sz="1600" dirty="0"/>
          </a:p>
          <a:p>
            <a:pPr marL="0" indent="0">
              <a:buNone/>
            </a:pPr>
            <a:r>
              <a:rPr lang="en-US" b="1" u="sng" dirty="0">
                <a:solidFill>
                  <a:srgbClr val="FF0000"/>
                </a:solidFill>
              </a:rPr>
              <a:t>Canada</a:t>
            </a:r>
          </a:p>
          <a:p>
            <a:pPr marL="0" indent="0">
              <a:buNone/>
            </a:pPr>
            <a:r>
              <a:rPr lang="en-US" sz="1800" dirty="0"/>
              <a:t>Maximum Tax Rate is </a:t>
            </a:r>
          </a:p>
          <a:p>
            <a:r>
              <a:rPr lang="en-US" sz="1800" dirty="0">
                <a:solidFill>
                  <a:srgbClr val="FF0000"/>
                </a:solidFill>
              </a:rPr>
              <a:t>15 %</a:t>
            </a:r>
            <a:r>
              <a:rPr lang="en-US" sz="1800" dirty="0"/>
              <a:t> of the gross amount of the dividends if the beneficial owner is a company which controls directly or indirectly at least 10 % of the voting power in the company paying the dividends;</a:t>
            </a:r>
          </a:p>
          <a:p>
            <a:r>
              <a:rPr lang="en-US" sz="1800" dirty="0">
                <a:solidFill>
                  <a:srgbClr val="FF0000"/>
                </a:solidFill>
              </a:rPr>
              <a:t>25 %</a:t>
            </a:r>
            <a:r>
              <a:rPr lang="en-US" sz="1800" dirty="0"/>
              <a:t> of the gross amount of the dividends in all other cases.</a:t>
            </a:r>
          </a:p>
          <a:p>
            <a:endParaRPr lang="en-US" sz="1600" dirty="0"/>
          </a:p>
          <a:p>
            <a:pPr marL="0" indent="0">
              <a:buNone/>
            </a:pPr>
            <a:r>
              <a:rPr lang="en-US" b="1" u="sng" dirty="0">
                <a:solidFill>
                  <a:srgbClr val="FF0000"/>
                </a:solidFill>
              </a:rPr>
              <a:t>UK </a:t>
            </a:r>
          </a:p>
          <a:p>
            <a:pPr marL="0" indent="0">
              <a:buNone/>
            </a:pPr>
            <a:r>
              <a:rPr lang="en-US" sz="1800" dirty="0"/>
              <a:t>Maximum Tax Rate is</a:t>
            </a:r>
          </a:p>
          <a:p>
            <a:r>
              <a:rPr lang="en-US" sz="1800" dirty="0">
                <a:solidFill>
                  <a:srgbClr val="FF0000"/>
                </a:solidFill>
              </a:rPr>
              <a:t>15 %</a:t>
            </a:r>
            <a:r>
              <a:rPr lang="en-US" sz="1800" dirty="0"/>
              <a:t> of the gross amount of the dividends where those dividends are paid out of income (including gains) derived directly or indirectly from immovable property within the meaning of Article 6 by an investment vehicle which distributes most of this income annually and whose income from such immovable property is exempted from tax;</a:t>
            </a:r>
          </a:p>
          <a:p>
            <a:r>
              <a:rPr lang="en-US" sz="1800" dirty="0">
                <a:solidFill>
                  <a:srgbClr val="FF0000"/>
                </a:solidFill>
              </a:rPr>
              <a:t>10 %</a:t>
            </a:r>
            <a:r>
              <a:rPr lang="en-US" sz="1800" dirty="0"/>
              <a:t> of the gross amount of the dividends, in all other cases.</a:t>
            </a:r>
          </a:p>
        </p:txBody>
      </p:sp>
      <p:sp>
        <p:nvSpPr>
          <p:cNvPr id="4" name="Date Placeholder 3">
            <a:extLst>
              <a:ext uri="{FF2B5EF4-FFF2-40B4-BE49-F238E27FC236}">
                <a16:creationId xmlns:a16="http://schemas.microsoft.com/office/drawing/2014/main" id="{A9C1061E-678B-90F6-0625-1E8AC3048009}"/>
              </a:ext>
            </a:extLst>
          </p:cNvPr>
          <p:cNvSpPr>
            <a:spLocks noGrp="1"/>
          </p:cNvSpPr>
          <p:nvPr>
            <p:ph type="dt" sz="half" idx="10"/>
          </p:nvPr>
        </p:nvSpPr>
        <p:spPr/>
        <p:txBody>
          <a:bodyPr/>
          <a:lstStyle/>
          <a:p>
            <a:r>
              <a:rPr lang="en-US"/>
              <a:t>07th October 2024</a:t>
            </a:r>
          </a:p>
        </p:txBody>
      </p:sp>
      <p:sp>
        <p:nvSpPr>
          <p:cNvPr id="5" name="Footer Placeholder 4">
            <a:extLst>
              <a:ext uri="{FF2B5EF4-FFF2-40B4-BE49-F238E27FC236}">
                <a16:creationId xmlns:a16="http://schemas.microsoft.com/office/drawing/2014/main" id="{7B6E2E41-9FF3-287D-3995-898E02CDA16D}"/>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3974529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9B84-884A-85AE-E0F9-13E3E969F3E4}"/>
              </a:ext>
            </a:extLst>
          </p:cNvPr>
          <p:cNvSpPr>
            <a:spLocks noGrp="1"/>
          </p:cNvSpPr>
          <p:nvPr>
            <p:ph type="title"/>
          </p:nvPr>
        </p:nvSpPr>
        <p:spPr>
          <a:xfrm>
            <a:off x="842264" y="-152400"/>
            <a:ext cx="10583672" cy="1609344"/>
          </a:xfrm>
        </p:spPr>
        <p:txBody>
          <a:bodyPr/>
          <a:lstStyle/>
          <a:p>
            <a:r>
              <a:rPr lang="en-US" sz="1800" b="1" dirty="0">
                <a:latin typeface="Arial" panose="020B0604020202020204" pitchFamily="34" charset="0"/>
                <a:ea typeface="Times New Roman" panose="02020603050405020304" pitchFamily="18" charset="0"/>
              </a:rPr>
              <a:t>Specific column ITR</a:t>
            </a:r>
            <a:r>
              <a:rPr lang="en-US" sz="1800" dirty="0">
                <a:latin typeface="Arial" panose="020B0604020202020204" pitchFamily="34" charset="0"/>
                <a:ea typeface="Times New Roman" panose="02020603050405020304" pitchFamily="18" charset="0"/>
              </a:rPr>
              <a:t> -  </a:t>
            </a:r>
            <a:r>
              <a:rPr lang="en-US" sz="1800" b="1" dirty="0">
                <a:effectLst/>
                <a:latin typeface="Arial" panose="020B0604020202020204" pitchFamily="34" charset="0"/>
                <a:ea typeface="Times New Roman" panose="02020603050405020304" pitchFamily="18" charset="0"/>
              </a:rPr>
              <a:t>SCHEDULE </a:t>
            </a:r>
            <a:r>
              <a:rPr lang="en-US" sz="1800" b="1" dirty="0" err="1">
                <a:effectLst/>
                <a:latin typeface="Arial" panose="020B0604020202020204" pitchFamily="34" charset="0"/>
                <a:ea typeface="Times New Roman" panose="02020603050405020304" pitchFamily="18" charset="0"/>
              </a:rPr>
              <a:t>os</a:t>
            </a:r>
            <a:r>
              <a:rPr lang="en-US" sz="1800" dirty="0">
                <a:effectLst/>
                <a:latin typeface="Arial" panose="020B0604020202020204" pitchFamily="34" charset="0"/>
                <a:ea typeface="Times New Roman" panose="02020603050405020304" pitchFamily="18" charset="0"/>
              </a:rPr>
              <a:t> - Amount included in 1 and 2 above, which is claimed as chargeable at special rates in India as per DTAA</a:t>
            </a:r>
            <a:endParaRPr lang="en-IN" dirty="0"/>
          </a:p>
        </p:txBody>
      </p:sp>
      <p:sp>
        <p:nvSpPr>
          <p:cNvPr id="4" name="Date Placeholder 3">
            <a:extLst>
              <a:ext uri="{FF2B5EF4-FFF2-40B4-BE49-F238E27FC236}">
                <a16:creationId xmlns:a16="http://schemas.microsoft.com/office/drawing/2014/main" id="{E0F1FD7D-BECE-0311-DEE8-FBBEC373C260}"/>
              </a:ext>
            </a:extLst>
          </p:cNvPr>
          <p:cNvSpPr>
            <a:spLocks noGrp="1"/>
          </p:cNvSpPr>
          <p:nvPr>
            <p:ph type="dt" sz="half" idx="10"/>
          </p:nvPr>
        </p:nvSpPr>
        <p:spPr/>
        <p:txBody>
          <a:bodyPr/>
          <a:lstStyle/>
          <a:p>
            <a:r>
              <a:rPr lang="en-US"/>
              <a:t>07th October 2024</a:t>
            </a:r>
          </a:p>
        </p:txBody>
      </p:sp>
      <p:graphicFrame>
        <p:nvGraphicFramePr>
          <p:cNvPr id="8" name="Table 7">
            <a:extLst>
              <a:ext uri="{FF2B5EF4-FFF2-40B4-BE49-F238E27FC236}">
                <a16:creationId xmlns:a16="http://schemas.microsoft.com/office/drawing/2014/main" id="{5E94DEB7-B585-F00C-AA57-35A75CBAE324}"/>
              </a:ext>
            </a:extLst>
          </p:cNvPr>
          <p:cNvGraphicFramePr>
            <a:graphicFrameLocks noGrp="1"/>
          </p:cNvGraphicFramePr>
          <p:nvPr/>
        </p:nvGraphicFramePr>
        <p:xfrm>
          <a:off x="842262" y="889737"/>
          <a:ext cx="10395714" cy="1262380"/>
        </p:xfrm>
        <a:graphic>
          <a:graphicData uri="http://schemas.openxmlformats.org/drawingml/2006/table">
            <a:tbl>
              <a:tblPr>
                <a:tableStyleId>{5C22544A-7EE6-4342-B048-85BDC9FD1C3A}</a:tableStyleId>
              </a:tblPr>
              <a:tblGrid>
                <a:gridCol w="345082">
                  <a:extLst>
                    <a:ext uri="{9D8B030D-6E8A-4147-A177-3AD203B41FA5}">
                      <a16:colId xmlns:a16="http://schemas.microsoft.com/office/drawing/2014/main" val="462543492"/>
                    </a:ext>
                  </a:extLst>
                </a:gridCol>
                <a:gridCol w="1209492">
                  <a:extLst>
                    <a:ext uri="{9D8B030D-6E8A-4147-A177-3AD203B41FA5}">
                      <a16:colId xmlns:a16="http://schemas.microsoft.com/office/drawing/2014/main" val="3351575820"/>
                    </a:ext>
                  </a:extLst>
                </a:gridCol>
                <a:gridCol w="916799">
                  <a:extLst>
                    <a:ext uri="{9D8B030D-6E8A-4147-A177-3AD203B41FA5}">
                      <a16:colId xmlns:a16="http://schemas.microsoft.com/office/drawing/2014/main" val="704399547"/>
                    </a:ext>
                  </a:extLst>
                </a:gridCol>
                <a:gridCol w="1147993">
                  <a:extLst>
                    <a:ext uri="{9D8B030D-6E8A-4147-A177-3AD203B41FA5}">
                      <a16:colId xmlns:a16="http://schemas.microsoft.com/office/drawing/2014/main" val="4255880413"/>
                    </a:ext>
                  </a:extLst>
                </a:gridCol>
                <a:gridCol w="614996">
                  <a:extLst>
                    <a:ext uri="{9D8B030D-6E8A-4147-A177-3AD203B41FA5}">
                      <a16:colId xmlns:a16="http://schemas.microsoft.com/office/drawing/2014/main" val="2864070523"/>
                    </a:ext>
                  </a:extLst>
                </a:gridCol>
                <a:gridCol w="1124077">
                  <a:extLst>
                    <a:ext uri="{9D8B030D-6E8A-4147-A177-3AD203B41FA5}">
                      <a16:colId xmlns:a16="http://schemas.microsoft.com/office/drawing/2014/main" val="3119733182"/>
                    </a:ext>
                  </a:extLst>
                </a:gridCol>
                <a:gridCol w="818856">
                  <a:extLst>
                    <a:ext uri="{9D8B030D-6E8A-4147-A177-3AD203B41FA5}">
                      <a16:colId xmlns:a16="http://schemas.microsoft.com/office/drawing/2014/main" val="2288804387"/>
                    </a:ext>
                  </a:extLst>
                </a:gridCol>
                <a:gridCol w="2584123">
                  <a:extLst>
                    <a:ext uri="{9D8B030D-6E8A-4147-A177-3AD203B41FA5}">
                      <a16:colId xmlns:a16="http://schemas.microsoft.com/office/drawing/2014/main" val="1365267757"/>
                    </a:ext>
                  </a:extLst>
                </a:gridCol>
                <a:gridCol w="817717">
                  <a:extLst>
                    <a:ext uri="{9D8B030D-6E8A-4147-A177-3AD203B41FA5}">
                      <a16:colId xmlns:a16="http://schemas.microsoft.com/office/drawing/2014/main" val="4255720956"/>
                    </a:ext>
                  </a:extLst>
                </a:gridCol>
                <a:gridCol w="816579">
                  <a:extLst>
                    <a:ext uri="{9D8B030D-6E8A-4147-A177-3AD203B41FA5}">
                      <a16:colId xmlns:a16="http://schemas.microsoft.com/office/drawing/2014/main" val="558316143"/>
                    </a:ext>
                  </a:extLst>
                </a:gridCol>
              </a:tblGrid>
              <a:tr h="704850">
                <a:tc>
                  <a:txBody>
                    <a:bodyPr/>
                    <a:lstStyle/>
                    <a:p>
                      <a:pPr algn="ctr"/>
                      <a:r>
                        <a:rPr lang="en-US" sz="1300">
                          <a:effectLst/>
                        </a:rPr>
                        <a:t>Sl. No.</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300">
                          <a:effectLst/>
                        </a:rPr>
                        <a:t>Amount of income</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IN" sz="1300">
                          <a:effectLst/>
                        </a:rPr>
                        <a:t>Item No.1 ai,1b to 2 in which included</a:t>
                      </a:r>
                    </a:p>
                    <a:p>
                      <a:pPr algn="ctr"/>
                      <a:r>
                        <a:rPr lang="en-US" sz="1300">
                          <a:effectLst/>
                        </a:rPr>
                        <a:t> </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US" sz="1300">
                          <a:effectLst/>
                        </a:rPr>
                        <a:t>Country name &amp; Code</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Article of DTAA</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Rate as per Treaty</a:t>
                      </a:r>
                      <a:endParaRPr lang="en-IN" sz="1300">
                        <a:effectLst/>
                      </a:endParaRPr>
                    </a:p>
                    <a:p>
                      <a:pPr algn="ctr"/>
                      <a:r>
                        <a:rPr lang="en-US" sz="1300">
                          <a:effectLst/>
                        </a:rPr>
                        <a:t>(enter NIL, if not chargeable)</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Whether TRC obtained</a:t>
                      </a:r>
                      <a:endParaRPr lang="en-IN" sz="1300">
                        <a:effectLst/>
                      </a:endParaRPr>
                    </a:p>
                    <a:p>
                      <a:pPr algn="ctr"/>
                      <a:r>
                        <a:rPr lang="en-US" sz="1300">
                          <a:effectLst/>
                        </a:rPr>
                        <a:t>(Y/N)</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Section of I.T. Act</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US" sz="1300">
                          <a:effectLst/>
                        </a:rPr>
                        <a:t>Rate as per I.T. Act</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Applicable rate [lower of (6) or (9)]</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3356986083"/>
                  </a:ext>
                </a:extLst>
              </a:tr>
              <a:tr h="155575">
                <a:tc>
                  <a:txBody>
                    <a:bodyPr/>
                    <a:lstStyle/>
                    <a:p>
                      <a:pPr algn="ctr"/>
                      <a:r>
                        <a:rPr lang="fr-CA" sz="1300">
                          <a:effectLst/>
                        </a:rPr>
                        <a:t>(1)</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US" sz="1300">
                          <a:effectLst/>
                        </a:rPr>
                        <a:t>(2)</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(3)</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US" sz="1300">
                          <a:effectLst/>
                        </a:rPr>
                        <a:t>(4)</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(5)</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(6)</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(7)</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en-US" sz="1300">
                          <a:effectLst/>
                        </a:rPr>
                        <a:t>(8)</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fr-CA" sz="1300">
                          <a:effectLst/>
                        </a:rPr>
                        <a:t>(9)</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18415" marB="18415" anchor="ctr"/>
                </a:tc>
                <a:tc>
                  <a:txBody>
                    <a:bodyPr/>
                    <a:lstStyle/>
                    <a:p>
                      <a:pPr algn="ctr"/>
                      <a:r>
                        <a:rPr lang="fr-CA" sz="1300" dirty="0">
                          <a:effectLst/>
                        </a:rPr>
                        <a:t>(10)</a:t>
                      </a: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1755576923"/>
                  </a:ext>
                </a:extLst>
              </a:tr>
            </a:tbl>
          </a:graphicData>
        </a:graphic>
      </p:graphicFrame>
      <p:pic>
        <p:nvPicPr>
          <p:cNvPr id="7" name="Content Placeholder 6" descr="A screenshot of a computer&#10;&#10;Description automatically generated">
            <a:extLst>
              <a:ext uri="{FF2B5EF4-FFF2-40B4-BE49-F238E27FC236}">
                <a16:creationId xmlns:a16="http://schemas.microsoft.com/office/drawing/2014/main" id="{AA9405A3-00D0-A972-F812-1551490825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302954"/>
            <a:ext cx="11201399" cy="3969830"/>
          </a:xfrm>
        </p:spPr>
      </p:pic>
      <p:sp>
        <p:nvSpPr>
          <p:cNvPr id="9" name="Footer Placeholder 8">
            <a:extLst>
              <a:ext uri="{FF2B5EF4-FFF2-40B4-BE49-F238E27FC236}">
                <a16:creationId xmlns:a16="http://schemas.microsoft.com/office/drawing/2014/main" id="{2527D3A2-F00C-4F46-2782-974AC3937315}"/>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307174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85800"/>
            <a:ext cx="10058400" cy="5486400"/>
          </a:xfrm>
        </p:spPr>
        <p:txBody>
          <a:bodyPr/>
          <a:lstStyle/>
          <a:p>
            <a:pPr marL="0" indent="0" algn="ctr">
              <a:buNone/>
            </a:pPr>
            <a:r>
              <a:rPr lang="en-US" sz="5400" cap="all"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COMES ON A VISIT TO INDIA</a:t>
            </a:r>
          </a:p>
          <a:p>
            <a:pPr marL="0" indent="0">
              <a:buNone/>
            </a:pPr>
            <a:endParaRPr lang="en-US" b="1" u="sng" dirty="0"/>
          </a:p>
          <a:p>
            <a:pPr marL="0" indent="0">
              <a:buNone/>
            </a:pPr>
            <a:r>
              <a:rPr lang="en-US" b="1" u="sng" dirty="0" err="1">
                <a:solidFill>
                  <a:srgbClr val="FF0000"/>
                </a:solidFill>
              </a:rPr>
              <a:t>Mrs</a:t>
            </a:r>
            <a:r>
              <a:rPr lang="en-US" b="1" u="sng" dirty="0">
                <a:solidFill>
                  <a:srgbClr val="FF0000"/>
                </a:solidFill>
              </a:rPr>
              <a:t> </a:t>
            </a:r>
            <a:r>
              <a:rPr lang="en-US" b="1" u="sng" dirty="0" err="1">
                <a:solidFill>
                  <a:srgbClr val="FF0000"/>
                </a:solidFill>
              </a:rPr>
              <a:t>Smita</a:t>
            </a:r>
            <a:r>
              <a:rPr lang="en-US" b="1" u="sng" dirty="0">
                <a:solidFill>
                  <a:srgbClr val="FF0000"/>
                </a:solidFill>
              </a:rPr>
              <a:t> Anand</a:t>
            </a:r>
            <a:r>
              <a:rPr lang="en-US" b="1" u="sng" dirty="0"/>
              <a:t> ([2014] 42 taxmann.com 366 / </a:t>
            </a:r>
            <a:r>
              <a:rPr lang="en-US" b="1" u="sng" dirty="0">
                <a:solidFill>
                  <a:srgbClr val="FF0000"/>
                </a:solidFill>
              </a:rPr>
              <a:t>362 ITR 38</a:t>
            </a:r>
            <a:r>
              <a:rPr lang="en-US" b="1" u="sng" dirty="0"/>
              <a:t> (AAR - New Delhi))</a:t>
            </a:r>
            <a:r>
              <a:rPr lang="en-US" b="1" dirty="0"/>
              <a:t> </a:t>
            </a:r>
            <a:endParaRPr lang="en-IN" dirty="0"/>
          </a:p>
          <a:p>
            <a:pPr marL="0" indent="0" algn="just">
              <a:buNone/>
            </a:pPr>
            <a:r>
              <a:rPr lang="en-US" dirty="0"/>
              <a:t>An Individual </a:t>
            </a:r>
            <a:r>
              <a:rPr lang="en-US" b="1" dirty="0">
                <a:solidFill>
                  <a:srgbClr val="FF0000"/>
                </a:solidFill>
              </a:rPr>
              <a:t>returning to India after resigning job abroad </a:t>
            </a:r>
            <a:r>
              <a:rPr lang="en-US" b="1" u="sng" dirty="0">
                <a:solidFill>
                  <a:srgbClr val="FF0000"/>
                </a:solidFill>
              </a:rPr>
              <a:t>would not be treated as visit</a:t>
            </a:r>
            <a:r>
              <a:rPr lang="en-US" dirty="0"/>
              <a:t> to India under Explanation (b) to Sec. 6(1)(c)</a:t>
            </a:r>
          </a:p>
          <a:p>
            <a:pPr marL="0" indent="0" algn="just">
              <a:buNone/>
            </a:pPr>
            <a:endParaRPr lang="en-US" dirty="0"/>
          </a:p>
          <a:p>
            <a:pPr marL="0" indent="0" algn="just">
              <a:buNone/>
            </a:pPr>
            <a:endParaRPr lang="en-US" dirty="0"/>
          </a:p>
          <a:p>
            <a:pPr marL="0" indent="0" algn="just">
              <a:buNone/>
            </a:pPr>
            <a:r>
              <a:rPr lang="fi-FI" b="1" u="sng" dirty="0">
                <a:solidFill>
                  <a:srgbClr val="FF0000"/>
                </a:solidFill>
              </a:rPr>
              <a:t>V. K. Ratti</a:t>
            </a:r>
            <a:r>
              <a:rPr lang="fi-FI" b="1" u="sng" dirty="0"/>
              <a:t> vs CIT </a:t>
            </a:r>
            <a:r>
              <a:rPr lang="da-DK" b="1" u="sng" dirty="0"/>
              <a:t>[2007] 165 TAXMAN 177 / </a:t>
            </a:r>
            <a:r>
              <a:rPr lang="da-DK" b="1" u="sng" dirty="0">
                <a:solidFill>
                  <a:srgbClr val="FF0000"/>
                </a:solidFill>
              </a:rPr>
              <a:t>299 ITR 275</a:t>
            </a:r>
            <a:r>
              <a:rPr lang="da-DK" b="1" u="sng" dirty="0"/>
              <a:t> (PUNJ. &amp; HAR.)</a:t>
            </a:r>
            <a:endParaRPr lang="fi-FI" b="1" u="sng" dirty="0"/>
          </a:p>
          <a:p>
            <a:pPr marL="0" indent="0" algn="just">
              <a:buNone/>
            </a:pPr>
            <a:r>
              <a:rPr lang="en-US" dirty="0"/>
              <a:t>An Individual returning to India </a:t>
            </a:r>
            <a:r>
              <a:rPr lang="en-US" b="1" dirty="0"/>
              <a:t>after termination of a service agreement</a:t>
            </a:r>
            <a:r>
              <a:rPr lang="en-US" dirty="0"/>
              <a:t> and </a:t>
            </a:r>
            <a:r>
              <a:rPr lang="en-US" b="1" dirty="0"/>
              <a:t>later on going outside for another job in different country</a:t>
            </a:r>
            <a:r>
              <a:rPr lang="en-US" dirty="0"/>
              <a:t> </a:t>
            </a:r>
            <a:r>
              <a:rPr lang="en-US" b="1" u="sng" dirty="0">
                <a:solidFill>
                  <a:srgbClr val="FF0000"/>
                </a:solidFill>
              </a:rPr>
              <a:t>won’t be able to get the benefit </a:t>
            </a:r>
            <a:r>
              <a:rPr lang="en-US" b="1" dirty="0">
                <a:solidFill>
                  <a:srgbClr val="FF0000"/>
                </a:solidFill>
              </a:rPr>
              <a:t>of the explanation</a:t>
            </a:r>
            <a:r>
              <a:rPr lang="en-US" dirty="0"/>
              <a:t>.</a:t>
            </a:r>
          </a:p>
        </p:txBody>
      </p:sp>
      <p:sp>
        <p:nvSpPr>
          <p:cNvPr id="2" name="Date Placeholder 1">
            <a:extLst>
              <a:ext uri="{FF2B5EF4-FFF2-40B4-BE49-F238E27FC236}">
                <a16:creationId xmlns:a16="http://schemas.microsoft.com/office/drawing/2014/main" id="{13FDD4F9-E82B-E4C9-8DC3-EC3BBBC251AF}"/>
              </a:ext>
            </a:extLst>
          </p:cNvPr>
          <p:cNvSpPr>
            <a:spLocks noGrp="1"/>
          </p:cNvSpPr>
          <p:nvPr>
            <p:ph type="dt" sz="half" idx="10"/>
          </p:nvPr>
        </p:nvSpPr>
        <p:spPr/>
        <p:txBody>
          <a:bodyPr/>
          <a:lstStyle/>
          <a:p>
            <a:r>
              <a:rPr lang="en-US"/>
              <a:t>07th October 2024</a:t>
            </a:r>
          </a:p>
        </p:txBody>
      </p:sp>
      <p:sp>
        <p:nvSpPr>
          <p:cNvPr id="4" name="Footer Placeholder 3">
            <a:extLst>
              <a:ext uri="{FF2B5EF4-FFF2-40B4-BE49-F238E27FC236}">
                <a16:creationId xmlns:a16="http://schemas.microsoft.com/office/drawing/2014/main" id="{1CC5C393-6EFB-C613-E0A3-B689C259E36F}"/>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7502407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DC1402-C815-0D11-D02C-8268D5507EBD}"/>
              </a:ext>
            </a:extLst>
          </p:cNvPr>
          <p:cNvSpPr>
            <a:spLocks noGrp="1"/>
          </p:cNvSpPr>
          <p:nvPr>
            <p:ph type="ctrTitle"/>
          </p:nvPr>
        </p:nvSpPr>
        <p:spPr/>
        <p:txBody>
          <a:bodyPr/>
          <a:lstStyle/>
          <a:p>
            <a:pPr algn="ctr"/>
            <a:r>
              <a:rPr lang="en-US" dirty="0"/>
              <a:t>THANK YOU</a:t>
            </a:r>
          </a:p>
        </p:txBody>
      </p:sp>
      <p:sp>
        <p:nvSpPr>
          <p:cNvPr id="3" name="Date Placeholder 2">
            <a:extLst>
              <a:ext uri="{FF2B5EF4-FFF2-40B4-BE49-F238E27FC236}">
                <a16:creationId xmlns:a16="http://schemas.microsoft.com/office/drawing/2014/main" id="{158DDC6D-13A6-501F-D2BB-EDB6A2B43EC5}"/>
              </a:ext>
            </a:extLst>
          </p:cNvPr>
          <p:cNvSpPr>
            <a:spLocks noGrp="1"/>
          </p:cNvSpPr>
          <p:nvPr>
            <p:ph type="dt" sz="half" idx="10"/>
          </p:nvPr>
        </p:nvSpPr>
        <p:spPr/>
        <p:txBody>
          <a:bodyPr/>
          <a:lstStyle/>
          <a:p>
            <a:r>
              <a:rPr lang="en-US"/>
              <a:t>07th October 2024</a:t>
            </a:r>
          </a:p>
        </p:txBody>
      </p:sp>
      <p:sp>
        <p:nvSpPr>
          <p:cNvPr id="5" name="TextBox 4">
            <a:extLst>
              <a:ext uri="{FF2B5EF4-FFF2-40B4-BE49-F238E27FC236}">
                <a16:creationId xmlns:a16="http://schemas.microsoft.com/office/drawing/2014/main" id="{EFEF8F9B-6C31-AF95-E096-34DC7C94BD2B}"/>
              </a:ext>
            </a:extLst>
          </p:cNvPr>
          <p:cNvSpPr txBox="1"/>
          <p:nvPr/>
        </p:nvSpPr>
        <p:spPr>
          <a:xfrm>
            <a:off x="2057400" y="5451088"/>
            <a:ext cx="9601200" cy="830997"/>
          </a:xfrm>
          <a:prstGeom prst="rect">
            <a:avLst/>
          </a:prstGeom>
          <a:noFill/>
        </p:spPr>
        <p:txBody>
          <a:bodyPr wrap="square" rtlCol="0">
            <a:spAutoFit/>
          </a:bodyPr>
          <a:lstStyle/>
          <a:p>
            <a:r>
              <a:rPr lang="en-US" sz="2400" b="1" dirty="0">
                <a:solidFill>
                  <a:srgbClr val="FF0000"/>
                </a:solidFill>
              </a:rPr>
              <a:t>By CA Sriram V Rao, FCA, DIIT(ICAI), DISA(ICAI), Mangaluru</a:t>
            </a:r>
          </a:p>
          <a:p>
            <a:r>
              <a:rPr lang="en-US" sz="2400" b="1" dirty="0">
                <a:solidFill>
                  <a:srgbClr val="FF0000"/>
                </a:solidFill>
              </a:rPr>
              <a:t>Email: sriram.rao05@gmail.com</a:t>
            </a:r>
            <a:endParaRPr lang="en-IN" sz="2400" b="1" dirty="0">
              <a:solidFill>
                <a:srgbClr val="FF0000"/>
              </a:solidFill>
            </a:endParaRPr>
          </a:p>
        </p:txBody>
      </p:sp>
      <p:sp>
        <p:nvSpPr>
          <p:cNvPr id="2" name="Footer Placeholder 1">
            <a:extLst>
              <a:ext uri="{FF2B5EF4-FFF2-40B4-BE49-F238E27FC236}">
                <a16:creationId xmlns:a16="http://schemas.microsoft.com/office/drawing/2014/main" id="{FA2B2286-962A-20E4-3F78-1D87B98161E9}"/>
              </a:ext>
            </a:extLst>
          </p:cNvPr>
          <p:cNvSpPr>
            <a:spLocks noGrp="1"/>
          </p:cNvSpPr>
          <p:nvPr>
            <p:ph type="ftr" sz="quarter" idx="11"/>
          </p:nvPr>
        </p:nvSpPr>
        <p:spPr/>
        <p:txBody>
          <a:bodyPr/>
          <a:lstStyle/>
          <a:p>
            <a:r>
              <a:rPr lang="en-US"/>
              <a:t>SIRC - Chennai</a:t>
            </a:r>
          </a:p>
        </p:txBody>
      </p:sp>
    </p:spTree>
    <p:extLst>
      <p:ext uri="{BB962C8B-B14F-4D97-AF65-F5344CB8AC3E}">
        <p14:creationId xmlns:p14="http://schemas.microsoft.com/office/powerpoint/2010/main" val="903275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2443</TotalTime>
  <Words>10642</Words>
  <Application>Microsoft Office PowerPoint</Application>
  <PresentationFormat>Widescreen</PresentationFormat>
  <Paragraphs>978</Paragraphs>
  <Slides>90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Arial</vt:lpstr>
      <vt:lpstr>Calibri</vt:lpstr>
      <vt:lpstr>Rockwell</vt:lpstr>
      <vt:lpstr>Rockwell Condensed</vt:lpstr>
      <vt:lpstr>Times New Roman</vt:lpstr>
      <vt:lpstr>Wingdings</vt:lpstr>
      <vt:lpstr>Wood Type</vt:lpstr>
      <vt:lpstr>APPLICATION OF TAX TREATY PROVISIONS FOR NRI’S/OCI’S </vt:lpstr>
      <vt:lpstr>ROAD MAP FOR THE DISCUSSION </vt:lpstr>
      <vt:lpstr>Residential Status of Individuals</vt:lpstr>
      <vt:lpstr>Test of residency under the Income tax act</vt:lpstr>
      <vt:lpstr>Exceptions to 6(1)(c): EXPLN. 1(a)</vt:lpstr>
      <vt:lpstr>Employment vs self-employment </vt:lpstr>
      <vt:lpstr>Purpose of employment </vt:lpstr>
      <vt:lpstr>Exceptions to 6(1)(c): EXPLN. 1(B)</vt:lpstr>
      <vt:lpstr>PowerPoint Presentation</vt:lpstr>
      <vt:lpstr>Manoj kumar reddy Vs ITO, 2009 (34 SOT 180) – bang. itat</vt:lpstr>
      <vt:lpstr>PowerPoint Presentation</vt:lpstr>
      <vt:lpstr>PowerPoint Presentation</vt:lpstr>
      <vt:lpstr>Deemed tax resident</vt:lpstr>
      <vt:lpstr>income from foreign sources</vt:lpstr>
      <vt:lpstr>Liable to tax - meaning</vt:lpstr>
      <vt:lpstr>Not Liable to Tax</vt:lpstr>
      <vt:lpstr>PowerPoint Presentation</vt:lpstr>
      <vt:lpstr>Summary of conditions to become a resident</vt:lpstr>
      <vt:lpstr>PowerPoint Presentation</vt:lpstr>
      <vt:lpstr>PowerPoint Presentation</vt:lpstr>
      <vt:lpstr>Dual Residency – cases where person is resident in both the countries as per the respective domestic laws</vt:lpstr>
      <vt:lpstr>PowerPoint Presentation</vt:lpstr>
      <vt:lpstr>PowerPoint Presentation</vt:lpstr>
      <vt:lpstr>resident of a Contracting State – As per UAE and KuwaiT TREATY</vt:lpstr>
      <vt:lpstr>resident of a Contracting State – in most of the other TREATIES</vt:lpstr>
      <vt:lpstr>OBJECTIVE OF TAX TREATY</vt:lpstr>
      <vt:lpstr>OBJECTIVE OF TAX TREATY - Section 90 &amp; 90A</vt:lpstr>
      <vt:lpstr>OBJECTIVE OF TAX TREATY - Section 90 &amp; 90A</vt:lpstr>
      <vt:lpstr>APPLICATION OF TAX TREATY</vt:lpstr>
      <vt:lpstr>IMPORTANT THINGS TO REMEMBER WHILE APPLICATION OF TREATY</vt:lpstr>
      <vt:lpstr>Tax Residency certificate &amp; Form 10F</vt:lpstr>
      <vt:lpstr>Information required in Form 10F</vt:lpstr>
      <vt:lpstr>IF, TRC Not available - impossibility of performance</vt:lpstr>
      <vt:lpstr>IF, TRC made available – can revenue still question the residential status &amp; treaty benefit entitlements?</vt:lpstr>
      <vt:lpstr>IF, TRC made available – can revenue still question the residential status &amp; treaty benefit entitlements?</vt:lpstr>
      <vt:lpstr>Features/Characteristic  OF TAX TREATY</vt:lpstr>
      <vt:lpstr>Features/Characteristic of tax treaty</vt:lpstr>
      <vt:lpstr>Structure of Tax TREATY (UN Model)</vt:lpstr>
      <vt:lpstr>PowerPoint Presentation</vt:lpstr>
      <vt:lpstr>PowerPoint Presentation</vt:lpstr>
      <vt:lpstr>TAXATION of incomes of nri’s</vt:lpstr>
      <vt:lpstr>CERTAIN THINGS TO REMEMBER WHILE COMPUTATION OF INCOME OF NRI’S</vt:lpstr>
      <vt:lpstr>INCOME FROM SALARY – DEPENDENT PERSONAL SERVICES</vt:lpstr>
      <vt:lpstr>Taxability of Salary Income</vt:lpstr>
      <vt:lpstr>Taxability of Salary Income</vt:lpstr>
      <vt:lpstr>ARTICLE 15 – DPS (un model)</vt:lpstr>
      <vt:lpstr>ARTICLE 15 – DPS</vt:lpstr>
      <vt:lpstr>Article 15 - DEPENDENT PERSONAL SERVICES</vt:lpstr>
      <vt:lpstr>Article 15 - DEPENDENT PERSONAL SERVICES</vt:lpstr>
      <vt:lpstr>Case study</vt:lpstr>
      <vt:lpstr>Case study</vt:lpstr>
      <vt:lpstr>Capital Gains – sale of unlisted shares/debentures invested in fc</vt:lpstr>
      <vt:lpstr>PowerPoint Presentation</vt:lpstr>
      <vt:lpstr>Computation of Capital Gain arising from the transfer of a capital asset being shares (OTHER THAN UNLISTED) in, or debentures of, an Indian company – PURCHASED IN FOREIGN CURRENCY</vt:lpstr>
      <vt:lpstr>Case study</vt:lpstr>
      <vt:lpstr>Case study</vt:lpstr>
      <vt:lpstr>Specific column ITR - For NON-RESIDENTS- from sale of shares or debenture of Indian company (to be computed with foreign exchange adjustment under first proviso to section 48)</vt:lpstr>
      <vt:lpstr>ARTICLE 13 – CAPITAL GAINS (OECD Model)</vt:lpstr>
      <vt:lpstr>ARTICLE 13 – CAPITAL GAINS (OECD MODEL)</vt:lpstr>
      <vt:lpstr> Article 13 – Capital Gains</vt:lpstr>
      <vt:lpstr>TREATY Provisions  Article 13 – Capital Gains</vt:lpstr>
      <vt:lpstr>TREATY Provisions  Article 13 – Capital Gains</vt:lpstr>
      <vt:lpstr>TREATY Provisions  Article 13 – Capital Gains</vt:lpstr>
      <vt:lpstr>TREATY Provisions  Article 13 – Capital Gains</vt:lpstr>
      <vt:lpstr>TREATY Provisions - Article 13 – Capital Gains</vt:lpstr>
      <vt:lpstr>Changes in Provisions related to capital gain in other TREATIES</vt:lpstr>
      <vt:lpstr>Specific column ITR -  Amount of LTCG included in B1 – B11 but claimed as not chargeable to tax or chargeable at special rates in India as per DTAA</vt:lpstr>
      <vt:lpstr>Whether mutual funds can be considered as shares?</vt:lpstr>
      <vt:lpstr>Income fr0m other sources</vt:lpstr>
      <vt:lpstr>ARTICLE 11 – INTEREST (OECD MODEL)</vt:lpstr>
      <vt:lpstr>ARTICLE 11 – INTEREST (OECD MODEL)</vt:lpstr>
      <vt:lpstr>ARTICLE 11 – INTEREST (OECD MODEL)</vt:lpstr>
      <vt:lpstr>BENEFICIAL OWNER</vt:lpstr>
      <vt:lpstr>Tax Treaty Provisions  Article 11 - Interest</vt:lpstr>
      <vt:lpstr>DTAA Provisions  Article 11 - Interest</vt:lpstr>
      <vt:lpstr>Changes in Para 2 of Article on Interest in other TREATIES</vt:lpstr>
      <vt:lpstr>Specific column ITR -  SCHEDULE os - Amount included in 1 and 2 above, which is claimed as chargeable at special rates in India as per DTAA</vt:lpstr>
      <vt:lpstr>Exemptions under the Income tax act for interest income</vt:lpstr>
      <vt:lpstr>Exemptions under the Income tax act for interest income</vt:lpstr>
      <vt:lpstr>Case Laws related to nre interest</vt:lpstr>
      <vt:lpstr>DIVIDEND Income</vt:lpstr>
      <vt:lpstr>ARTICLE 10 – DIVIDEND (OECD MODEL)</vt:lpstr>
      <vt:lpstr>ARTICLE 10 – DIVIDEND (OECD MODEL)</vt:lpstr>
      <vt:lpstr>ARTICLE 10 – DIVIDEND (OECD MODEL)</vt:lpstr>
      <vt:lpstr>TREATY Provisions  Article 10 - Dividends</vt:lpstr>
      <vt:lpstr>TREATY Provisions  Article 10 - Dividends</vt:lpstr>
      <vt:lpstr>Changes in Para 2 of Article on DIvidend in other TREATIES</vt:lpstr>
      <vt:lpstr>Changes in Para 2 of Article on DIvidend in other TREATIES</vt:lpstr>
      <vt:lpstr>Specific column ITR -  SCHEDULE os - Amount included in 1 and 2 above, which is claimed as chargeable at special rates in India as per DTAA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Sriram Rao</cp:lastModifiedBy>
  <cp:revision>133</cp:revision>
  <dcterms:created xsi:type="dcterms:W3CDTF">2006-08-16T00:00:00Z</dcterms:created>
  <dcterms:modified xsi:type="dcterms:W3CDTF">2024-10-07T02:16:21Z</dcterms:modified>
</cp:coreProperties>
</file>